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  <p:sldMasterId id="2147483691" r:id="rId4"/>
  </p:sldMasterIdLst>
  <p:notesMasterIdLst>
    <p:notesMasterId r:id="rId40"/>
  </p:notesMasterIdLst>
  <p:sldIdLst>
    <p:sldId id="256" r:id="rId5"/>
    <p:sldId id="257" r:id="rId6"/>
    <p:sldId id="449" r:id="rId7"/>
    <p:sldId id="450" r:id="rId8"/>
    <p:sldId id="451" r:id="rId9"/>
    <p:sldId id="259" r:id="rId10"/>
    <p:sldId id="320" r:id="rId11"/>
    <p:sldId id="260" r:id="rId12"/>
    <p:sldId id="261" r:id="rId13"/>
    <p:sldId id="258" r:id="rId14"/>
    <p:sldId id="262" r:id="rId15"/>
    <p:sldId id="263" r:id="rId16"/>
    <p:sldId id="265" r:id="rId17"/>
    <p:sldId id="266" r:id="rId18"/>
    <p:sldId id="293" r:id="rId19"/>
    <p:sldId id="267" r:id="rId20"/>
    <p:sldId id="268" r:id="rId21"/>
    <p:sldId id="317" r:id="rId22"/>
    <p:sldId id="284" r:id="rId23"/>
    <p:sldId id="305" r:id="rId24"/>
    <p:sldId id="269" r:id="rId25"/>
    <p:sldId id="292" r:id="rId26"/>
    <p:sldId id="272" r:id="rId27"/>
    <p:sldId id="288" r:id="rId28"/>
    <p:sldId id="289" r:id="rId29"/>
    <p:sldId id="271" r:id="rId30"/>
    <p:sldId id="290" r:id="rId31"/>
    <p:sldId id="291" r:id="rId32"/>
    <p:sldId id="275" r:id="rId33"/>
    <p:sldId id="276" r:id="rId34"/>
    <p:sldId id="277" r:id="rId35"/>
    <p:sldId id="306" r:id="rId36"/>
    <p:sldId id="311" r:id="rId37"/>
    <p:sldId id="452" r:id="rId38"/>
    <p:sldId id="44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62EB-8CBE-FF4B-BFA0-8B6E00DF69B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7736-2938-6E49-BCC2-FC6B6D0CA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every 6 people in WA are aged over 65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Australian population now has a “middle-aged spread”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909B-0C7C-434E-A8DD-EB247C477D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7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every 6 people in WA are aged over 65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Australian population now has a “middle-aged spread”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909B-0C7C-434E-A8DD-EB247C477D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8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A909B-0C7C-434E-A8DD-EB247C477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0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909B-0C7C-434E-A8DD-EB247C477D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6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909B-0C7C-434E-A8DD-EB247C477D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48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64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6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rgbClr val="50AD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28650" y="1816100"/>
            <a:ext cx="7886700" cy="43767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>
                <a:solidFill>
                  <a:srgbClr val="50AD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7429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12001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6573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21145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683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2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371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0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39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01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6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82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9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4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71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4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8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4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6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80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>
                <a:solidFill>
                  <a:srgbClr val="50AD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7429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12001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6573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2114550" indent="-285750"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62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8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51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94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65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3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AFEC-6038-469A-9D70-2E9674C9848E}" type="datetimeFigureOut">
              <a:rPr lang="en-AU" smtClean="0"/>
              <a:t>14/8/18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DFC2-235D-497D-B7B2-F530EB38B2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4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E3E3E3"/>
                </a:solidFill>
              </a:defRPr>
            </a:lvl1pPr>
          </a:lstStyle>
          <a:p>
            <a:pPr>
              <a:defRPr/>
            </a:pPr>
            <a:fld id="{DCDA9017-52E9-8C43-94B3-9F4D834D3A6A}" type="datetimeFigureOut">
              <a:rPr lang="en-US" altLang="x-none"/>
              <a:pPr>
                <a:defRPr/>
              </a:pPr>
              <a:t>8/14/18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E3E3E3"/>
                </a:solidFill>
              </a:defRPr>
            </a:lvl1pPr>
          </a:lstStyle>
          <a:p>
            <a:pPr>
              <a:defRPr/>
            </a:pPr>
            <a:fld id="{3B9CE2BA-16EA-444A-8287-3FBE1FDF15F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91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32A5-91E3-F446-93D0-813AA7D3FF81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CBEA-2651-A548-A9EC-D775A99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32A5-91E3-F446-93D0-813AA7D3FF81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CBEA-2651-A548-A9EC-D775A99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ngcommunities.com.a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reatingcommunities.com.au/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ngcommunities.com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hyperlink" Target="https://www.creatingcommunities.com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ngcommunities.com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CBF9-4B12-400D-85E7-826081FB8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74736"/>
            <a:ext cx="6858000" cy="1790700"/>
          </a:xfrm>
        </p:spPr>
        <p:txBody>
          <a:bodyPr/>
          <a:lstStyle/>
          <a:p>
            <a:r>
              <a:rPr lang="en-AU" dirty="0"/>
              <a:t>Mt Hawthorn Community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CE6E5-8863-4EEC-93D1-648EA04C4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34492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19</a:t>
            </a:r>
            <a:r>
              <a:rPr lang="en-AU" baseline="30000" dirty="0"/>
              <a:t>th</a:t>
            </a:r>
            <a:r>
              <a:rPr lang="en-AU" dirty="0"/>
              <a:t> August 2018</a:t>
            </a:r>
          </a:p>
          <a:p>
            <a:endParaRPr lang="en-AU" dirty="0"/>
          </a:p>
          <a:p>
            <a:r>
              <a:rPr lang="en-AU" dirty="0"/>
              <a:t>Allan Tranter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4F044-47D9-1746-95DB-CF87F4F6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94" y="748957"/>
            <a:ext cx="2643013" cy="15209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5DCC37-CEF2-1143-8797-C9FA03133DC5}"/>
              </a:ext>
            </a:extLst>
          </p:cNvPr>
          <p:cNvGrpSpPr/>
          <p:nvPr/>
        </p:nvGrpSpPr>
        <p:grpSpPr>
          <a:xfrm>
            <a:off x="0" y="6689835"/>
            <a:ext cx="9144000" cy="168165"/>
            <a:chOff x="0" y="6689835"/>
            <a:chExt cx="9144000" cy="1681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67B4FEC-AA4F-0A4B-BD71-3E11E781FCC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47490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166AD6-03EA-9842-9B83-EC318B2E54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94939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2E5054-6B9D-3446-8F7A-A9FE42CFA1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42387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F81CA0-1019-A541-ACEB-F99B06F2EF3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89835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04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00" y="1754201"/>
            <a:ext cx="6022259" cy="481780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682" y="449716"/>
            <a:ext cx="5318918" cy="19118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IN THE U.S., THE MIDDLE CLASS IS DISAPPEARING</a:t>
            </a:r>
          </a:p>
        </p:txBody>
      </p:sp>
    </p:spTree>
    <p:extLst>
      <p:ext uri="{BB962C8B-B14F-4D97-AF65-F5344CB8AC3E}">
        <p14:creationId xmlns:p14="http://schemas.microsoft.com/office/powerpoint/2010/main" val="224023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2608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588" y="3276599"/>
            <a:ext cx="4461819" cy="335273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682" y="449717"/>
            <a:ext cx="7666118" cy="13502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IN AUSTRALIA, THE RICH HAVE BECOME RICHER WHILE MIDDLE AND LOWER CLASSES HAVE STAGNATED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6126" y="4673563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6054" y="2527458"/>
            <a:ext cx="2381318" cy="3556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Incomes of Australia’s lower 4 quintile brackets are flat-lining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Only the top 20% have been able to build wealth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The top 20% of households earn 49% of all income and own 62% of all Australia’s private wealth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3455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8715" y="2498829"/>
            <a:ext cx="4685314" cy="1245600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 dirty="0">
                <a:solidFill>
                  <a:srgbClr val="50AD9F"/>
                </a:solidFill>
                <a:latin typeface="+mn-lt"/>
              </a:rPr>
              <a:t>Australia’s Share of Income and Wealth Per Quintile, 2013-14</a:t>
            </a:r>
            <a:br>
              <a:rPr lang="en-AU" sz="2400" b="1" dirty="0">
                <a:solidFill>
                  <a:srgbClr val="50AD9F"/>
                </a:solidFill>
                <a:latin typeface="+mn-lt"/>
              </a:rPr>
            </a:br>
            <a:r>
              <a:rPr lang="en-AU" sz="2400" b="1" dirty="0">
                <a:solidFill>
                  <a:srgbClr val="50AD9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553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400" y="1072800"/>
            <a:ext cx="2541600" cy="1245600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 dirty="0">
                <a:solidFill>
                  <a:srgbClr val="50AD9F"/>
                </a:solidFill>
                <a:latin typeface="+mn-lt"/>
              </a:rPr>
              <a:t>Real median household</a:t>
            </a:r>
            <a:br>
              <a:rPr lang="en-AU" sz="2400" b="1" dirty="0">
                <a:solidFill>
                  <a:srgbClr val="50AD9F"/>
                </a:solidFill>
                <a:latin typeface="+mn-lt"/>
              </a:rPr>
            </a:br>
            <a:r>
              <a:rPr lang="en-AU" sz="2400" b="1" dirty="0">
                <a:solidFill>
                  <a:srgbClr val="50AD9F"/>
                </a:solidFill>
                <a:latin typeface="+mn-lt"/>
              </a:rPr>
              <a:t>incomes since 2001: USA v Australia</a:t>
            </a:r>
            <a:endParaRPr lang="en-US" sz="2400" b="1" dirty="0">
              <a:solidFill>
                <a:srgbClr val="50AD9F"/>
              </a:solidFill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000" y="2771018"/>
            <a:ext cx="7099199" cy="354421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682" y="449716"/>
            <a:ext cx="4692518" cy="18686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WE NEED TO BE WARY OF REPLICATING THE U.S.’S INCOME STABILISATION TREND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83" y="6568049"/>
            <a:ext cx="546027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Source: Household, Income and Labour Dynamics in Australia (HILDA) survey, 2017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13"/>
            <a:ext cx="9144000" cy="68615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682" y="449716"/>
            <a:ext cx="4073318" cy="5994284"/>
          </a:xfrm>
          <a:prstGeom prst="rect">
            <a:avLst/>
          </a:prstGeom>
          <a:solidFill>
            <a:srgbClr val="333132"/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PERTH STILL HAS RELATIVELY HIGH MORTGAGE STRESS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9082" y="3767481"/>
            <a:ext cx="2813318" cy="21653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2"/>
                </a:solidFill>
              </a:rPr>
              <a:t>Perth has the third highest rate of mortgage stress in Australia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chemeClr val="bg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2"/>
                </a:solidFill>
              </a:rPr>
              <a:t>One in ten households spend more than a third of their income on mortgage repayments</a:t>
            </a:r>
          </a:p>
        </p:txBody>
      </p:sp>
    </p:spTree>
    <p:extLst>
      <p:ext uri="{BB962C8B-B14F-4D97-AF65-F5344CB8AC3E}">
        <p14:creationId xmlns:p14="http://schemas.microsoft.com/office/powerpoint/2010/main" val="305509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34" y="3472655"/>
            <a:ext cx="4370851" cy="30116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682" y="449716"/>
            <a:ext cx="2928518" cy="2531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AND FEWER YOUNG PEOPLE ARE ABLE TO BUY HOMES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7882" y="449716"/>
            <a:ext cx="4395004" cy="51407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sz="2400" dirty="0">
                <a:solidFill>
                  <a:srgbClr val="333132"/>
                </a:solidFill>
              </a:rPr>
              <a:t>Young people are unable to access the property market and build wealth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sz="2400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sz="2400" dirty="0">
                <a:solidFill>
                  <a:srgbClr val="333132"/>
                </a:solidFill>
              </a:rPr>
              <a:t>Home ownership rates for under 35s has dropped from 60% in the 1980s to 45% in 2016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8087" y="3881312"/>
            <a:ext cx="3526970" cy="150711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>
                <a:solidFill>
                  <a:srgbClr val="50AD9F"/>
                </a:solidFill>
                <a:latin typeface="+mn-lt"/>
              </a:rPr>
              <a:t>Share of Property Ownership by Age Group</a:t>
            </a:r>
            <a:br>
              <a:rPr lang="en-AU" sz="2400" b="1">
                <a:solidFill>
                  <a:srgbClr val="50AD9F"/>
                </a:solidFill>
                <a:latin typeface="+mn-lt"/>
              </a:rPr>
            </a:br>
            <a:r>
              <a:rPr lang="en-AU" sz="2400" b="1">
                <a:solidFill>
                  <a:srgbClr val="50AD9F"/>
                </a:solidFill>
                <a:latin typeface="+mn-lt"/>
              </a:rPr>
              <a:t>1982 and 2013</a:t>
            </a:r>
            <a:endParaRPr lang="en-US" sz="2400" b="1" dirty="0">
              <a:solidFill>
                <a:srgbClr val="50AD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44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4682" y="449716"/>
            <a:ext cx="2928518" cy="2531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AND FEWER YOUNG PEOPLE ARE ABLE TO BUY HOMES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1052" y="3341914"/>
            <a:ext cx="4828844" cy="32351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97882" y="449716"/>
            <a:ext cx="3677318" cy="51407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sz="2400" dirty="0">
                <a:solidFill>
                  <a:srgbClr val="333132"/>
                </a:solidFill>
              </a:rPr>
              <a:t>For those under 40, home ownership has decreased most starkly in the poorest 40% of the population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sz="2400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sz="2400" dirty="0">
                <a:solidFill>
                  <a:srgbClr val="333132"/>
                </a:solidFill>
              </a:rPr>
              <a:t>Affordable rentals</a:t>
            </a:r>
            <a:br>
              <a:rPr lang="en-AU" sz="2400" dirty="0">
                <a:solidFill>
                  <a:srgbClr val="333132"/>
                </a:solidFill>
              </a:rPr>
            </a:br>
            <a:r>
              <a:rPr lang="en-AU" sz="2400" dirty="0">
                <a:solidFill>
                  <a:srgbClr val="333132"/>
                </a:solidFill>
              </a:rPr>
              <a:t>are on the decline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4543" y="3576513"/>
            <a:ext cx="3389914" cy="150711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 dirty="0">
                <a:solidFill>
                  <a:srgbClr val="50AD9F"/>
                </a:solidFill>
                <a:latin typeface="+mn-lt"/>
              </a:rPr>
              <a:t>Home Ownership of Under 40s by Income Quintile</a:t>
            </a:r>
            <a:endParaRPr lang="en-US" sz="2400" b="1" dirty="0">
              <a:solidFill>
                <a:srgbClr val="50AD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81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681" y="449716"/>
            <a:ext cx="3019889" cy="269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HOMELESSNESS CONTINUES</a:t>
            </a:r>
            <a:br>
              <a:rPr lang="en-AU" sz="3600" kern="0" dirty="0">
                <a:solidFill>
                  <a:schemeClr val="bg1"/>
                </a:solidFill>
                <a:latin typeface="+mj-lt"/>
              </a:rPr>
            </a:br>
            <a:r>
              <a:rPr lang="en-AU" sz="3600" kern="0" dirty="0">
                <a:solidFill>
                  <a:schemeClr val="bg1"/>
                </a:solidFill>
                <a:latin typeface="+mj-lt"/>
              </a:rPr>
              <a:t>TO BE AN</a:t>
            </a:r>
            <a:br>
              <a:rPr lang="en-AU" sz="3600" kern="0" dirty="0">
                <a:solidFill>
                  <a:schemeClr val="bg1"/>
                </a:solidFill>
                <a:latin typeface="+mj-lt"/>
              </a:rPr>
            </a:br>
            <a:r>
              <a:rPr lang="en-AU" sz="3600" kern="0" dirty="0">
                <a:solidFill>
                  <a:schemeClr val="bg1"/>
                </a:solidFill>
                <a:latin typeface="+mj-lt"/>
              </a:rPr>
              <a:t>ISSUE IN WA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399" y="4571143"/>
            <a:ext cx="2568087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en-AU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Around 9,595 people are experiencing homelessness in WA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4,909 of these people are living in the greater Perth area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2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800" y="3787200"/>
            <a:ext cx="3024188" cy="26136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635" y="4066058"/>
            <a:ext cx="2460518" cy="18974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AND PEOPLE ARE UNDER MORE STRESS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2142" y="3787200"/>
            <a:ext cx="4554172" cy="261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en-US" i="1" dirty="0">
                <a:solidFill>
                  <a:srgbClr val="333132"/>
                </a:solidFill>
                <a:latin typeface="+mj-lt"/>
              </a:rPr>
              <a:t>In Lifeline’s National Stress Poll (2015), more than half of the study’s respondents indicated that they experienced at least some stress due to:</a:t>
            </a:r>
          </a:p>
          <a:p>
            <a:pPr marL="742950" lvl="1" indent="-285750">
              <a:buClr>
                <a:srgbClr val="50AD9F"/>
              </a:buClr>
              <a:buFont typeface="Arial" charset="0"/>
              <a:buChar char="•"/>
            </a:pPr>
            <a:r>
              <a:rPr lang="en-US" i="1" dirty="0">
                <a:solidFill>
                  <a:srgbClr val="333132"/>
                </a:solidFill>
                <a:latin typeface="+mj-lt"/>
              </a:rPr>
              <a:t>work </a:t>
            </a:r>
          </a:p>
          <a:p>
            <a:pPr marL="742950" lvl="1" indent="-285750">
              <a:buClr>
                <a:srgbClr val="50AD9F"/>
              </a:buClr>
              <a:buFont typeface="Arial" charset="0"/>
              <a:buChar char="•"/>
            </a:pPr>
            <a:r>
              <a:rPr lang="en-US" i="1" dirty="0">
                <a:solidFill>
                  <a:srgbClr val="333132"/>
                </a:solidFill>
                <a:latin typeface="+mj-lt"/>
              </a:rPr>
              <a:t>thoughts about the future </a:t>
            </a:r>
          </a:p>
          <a:p>
            <a:pPr marL="742950" lvl="1" indent="-285750">
              <a:buClr>
                <a:srgbClr val="50AD9F"/>
              </a:buClr>
              <a:buFont typeface="Arial" charset="0"/>
              <a:buChar char="•"/>
            </a:pPr>
            <a:r>
              <a:rPr lang="en-US" i="1" dirty="0">
                <a:solidFill>
                  <a:srgbClr val="333132"/>
                </a:solidFill>
                <a:latin typeface="+mj-lt"/>
              </a:rPr>
              <a:t>finances </a:t>
            </a:r>
          </a:p>
          <a:p>
            <a:pPr marL="742950" lvl="1" indent="-285750">
              <a:buClr>
                <a:srgbClr val="50AD9F"/>
              </a:buClr>
              <a:buFont typeface="Arial" charset="0"/>
              <a:buChar char="•"/>
            </a:pPr>
            <a:r>
              <a:rPr lang="en-US" i="1" dirty="0">
                <a:solidFill>
                  <a:srgbClr val="333132"/>
                </a:solidFill>
                <a:latin typeface="+mj-lt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83029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674" y="1808208"/>
            <a:ext cx="5310596" cy="4351338"/>
          </a:xfrm>
        </p:spPr>
        <p:txBody>
          <a:bodyPr lIns="0" tIns="0" rIns="0" bIns="0">
            <a:noAutofit/>
          </a:bodyPr>
          <a:lstStyle/>
          <a:p>
            <a:pPr marL="216000" indent="-216000">
              <a:buNone/>
            </a:pPr>
            <a:r>
              <a:rPr lang="en-AU" sz="40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“	Apprehensive millennials: seeking stability and opportunities in an uncertain world.”</a:t>
            </a:r>
            <a:endParaRPr lang="en-US" sz="400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021" y="1808208"/>
            <a:ext cx="1962146" cy="646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50AD9F"/>
                </a:solidFill>
                <a:effectLst/>
                <a:uLnTx/>
                <a:uFillTx/>
                <a:latin typeface="Calibri" charset="0"/>
                <a:ea typeface="Calibri" charset="0"/>
                <a:cs typeface="Times New Roman" charset="0"/>
              </a:rPr>
              <a:t>Deloitte 2017 Millennial Survey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0AD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674" y="1808208"/>
            <a:ext cx="5310596" cy="4351338"/>
          </a:xfrm>
        </p:spPr>
        <p:txBody>
          <a:bodyPr lIns="0" tIns="0" rIns="0" bIns="0">
            <a:noAutofit/>
          </a:bodyPr>
          <a:lstStyle/>
          <a:p>
            <a:pPr marL="216000" indent="-216000">
              <a:buNone/>
            </a:pPr>
            <a:r>
              <a:rPr lang="en-AU" sz="40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“	More than one third of parents needed help for emotional problems of their children… up from 20% in 2002.”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1021" y="1808208"/>
            <a:ext cx="1962146" cy="646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50AD9F"/>
                </a:solidFill>
                <a:effectLst/>
                <a:uLnTx/>
                <a:uFillTx/>
                <a:latin typeface="Calibri" charset="0"/>
                <a:ea typeface="Calibri" charset="0"/>
                <a:cs typeface="Times New Roman" charset="0"/>
              </a:rPr>
              <a:t>WA Health Report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2981" y="4678447"/>
            <a:ext cx="505798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Times New Roman" charset="0"/>
              </a:rPr>
              <a:t>Source: Cathy O’Leary and Bethany Hiatt (2017, September 1). WA records its high rate of obesity. The West Australian. Retrieved from https://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Times New Roman" charset="0"/>
              </a:rPr>
              <a:t>thewest.com.au</a:t>
            </a:r>
            <a:endParaRPr kumimoji="0" lang="en-AU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6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31DE-130F-404B-9FA8-CCC588C7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4F62-0593-4336-B83F-B97F6CC1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1 Corinthians 1 : 18  - 25/31</a:t>
            </a:r>
          </a:p>
          <a:p>
            <a:endParaRPr lang="en-AU" dirty="0"/>
          </a:p>
          <a:p>
            <a:pPr lvl="1"/>
            <a:r>
              <a:rPr lang="en-AU" dirty="0"/>
              <a:t>Jews demand signs / Greeks looking for wisdom</a:t>
            </a:r>
          </a:p>
          <a:p>
            <a:endParaRPr lang="en-AU" dirty="0"/>
          </a:p>
          <a:p>
            <a:endParaRPr lang="en-AU" dirty="0"/>
          </a:p>
          <a:p>
            <a:r>
              <a:rPr lang="en-AU" b="1" dirty="0"/>
              <a:t>2 Corinthians 5 :11 – 6 : 2</a:t>
            </a:r>
          </a:p>
          <a:p>
            <a:endParaRPr lang="en-AU" dirty="0"/>
          </a:p>
          <a:p>
            <a:pPr lvl="1"/>
            <a:r>
              <a:rPr lang="en-AU" dirty="0"/>
              <a:t>Christ’s Ambassadors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BC5577-5B96-CB44-93A2-27E759E6C523}"/>
              </a:ext>
            </a:extLst>
          </p:cNvPr>
          <p:cNvGrpSpPr/>
          <p:nvPr/>
        </p:nvGrpSpPr>
        <p:grpSpPr>
          <a:xfrm>
            <a:off x="0" y="6689835"/>
            <a:ext cx="9144000" cy="168165"/>
            <a:chOff x="0" y="6689835"/>
            <a:chExt cx="9144000" cy="1681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5ECB24F-966A-E54B-A1CE-7F40F08AD60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47490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5EE560-5E0A-5744-88C0-56D2C0B6CC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94939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5CC937-3284-EC4A-93B4-CB08A8FAF4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42387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A948DB-5514-9D4C-B586-99CC62320A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89835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46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41371" y="1180162"/>
            <a:ext cx="4158344" cy="4408714"/>
          </a:xfrm>
          <a:prstGeom prst="rect">
            <a:avLst/>
          </a:prstGeom>
          <a:solidFill>
            <a:srgbClr val="333132"/>
          </a:solidFill>
        </p:spPr>
        <p:txBody>
          <a:bodyPr lIns="360000" tIns="360000" rIns="360000" bIns="36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Vic Health advocate to enhance mental well-being by: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Social inclusion – community connectors, networks, supportive relationships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Freedom from violence and discrimination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Access to economic resources and participation in work, education and housing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000" i="1" dirty="0">
                <a:solidFill>
                  <a:schemeClr val="bg1"/>
                </a:solidFill>
              </a:rPr>
              <a:t>Individuals with well-developed social skills.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799" y="1680904"/>
            <a:ext cx="3548744" cy="38862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0"/>
              </a:spcAft>
            </a:pPr>
            <a:r>
              <a:rPr lang="en-US" sz="2800" b="1" dirty="0">
                <a:solidFill>
                  <a:srgbClr val="333132"/>
                </a:solidFill>
                <a:latin typeface="+mn-lt"/>
              </a:rPr>
              <a:t>Concerned</a:t>
            </a:r>
            <a:br>
              <a:rPr lang="en-US" sz="2800" dirty="0">
                <a:solidFill>
                  <a:srgbClr val="333132"/>
                </a:solidFill>
                <a:latin typeface="+mn-lt"/>
              </a:rPr>
            </a:br>
            <a:r>
              <a:rPr lang="en-US" sz="2800" dirty="0">
                <a:solidFill>
                  <a:srgbClr val="333132"/>
                </a:solidFill>
                <a:latin typeface="+mn-lt"/>
              </a:rPr>
              <a:t>at the global level (today – ISIS/North Korea/Trump)</a:t>
            </a:r>
          </a:p>
          <a:p>
            <a:pPr>
              <a:spcAft>
                <a:spcPts val="3000"/>
              </a:spcAft>
            </a:pPr>
            <a:r>
              <a:rPr lang="en-US" sz="2800" b="1" dirty="0">
                <a:solidFill>
                  <a:srgbClr val="333132"/>
                </a:solidFill>
                <a:latin typeface="+mn-lt"/>
              </a:rPr>
              <a:t>Stressed</a:t>
            </a:r>
            <a:br>
              <a:rPr lang="en-US" sz="2800" dirty="0">
                <a:solidFill>
                  <a:srgbClr val="333132"/>
                </a:solidFill>
                <a:latin typeface="+mn-lt"/>
              </a:rPr>
            </a:br>
            <a:r>
              <a:rPr lang="en-US" sz="2800" dirty="0">
                <a:solidFill>
                  <a:srgbClr val="333132"/>
                </a:solidFill>
                <a:latin typeface="+mn-lt"/>
              </a:rPr>
              <a:t>at the local level</a:t>
            </a:r>
          </a:p>
          <a:p>
            <a:pPr>
              <a:spcAft>
                <a:spcPts val="3000"/>
              </a:spcAft>
            </a:pPr>
            <a:r>
              <a:rPr lang="en-US" sz="2800" b="1" dirty="0">
                <a:solidFill>
                  <a:srgbClr val="333132"/>
                </a:solidFill>
                <a:latin typeface="+mn-lt"/>
              </a:rPr>
              <a:t>Worried</a:t>
            </a:r>
            <a:br>
              <a:rPr lang="en-US" sz="2800" dirty="0">
                <a:solidFill>
                  <a:srgbClr val="333132"/>
                </a:solidFill>
                <a:latin typeface="+mn-lt"/>
              </a:rPr>
            </a:br>
            <a:r>
              <a:rPr lang="en-US" sz="2800" dirty="0">
                <a:solidFill>
                  <a:srgbClr val="333132"/>
                </a:solidFill>
                <a:latin typeface="+mn-lt"/>
              </a:rPr>
              <a:t>about their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168" y="1104352"/>
            <a:ext cx="2212003" cy="68540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3200" b="1" dirty="0">
                <a:solidFill>
                  <a:srgbClr val="50AD9F"/>
                </a:solidFill>
              </a:rPr>
              <a:t>People are: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09" y="500063"/>
            <a:ext cx="5158540" cy="839138"/>
          </a:xfrm>
        </p:spPr>
        <p:txBody>
          <a:bodyPr lIns="0" tIns="0" rIns="0" bIns="0" anchor="t">
            <a:noAutofit/>
          </a:bodyPr>
          <a:lstStyle/>
          <a:p>
            <a:pPr marL="360000" lvl="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1.	</a:t>
            </a:r>
            <a:r>
              <a:rPr lang="en-AU" sz="3100" dirty="0">
                <a:solidFill>
                  <a:srgbClr val="50AD9F"/>
                </a:solidFill>
              </a:rPr>
              <a:t>People want to live</a:t>
            </a:r>
            <a:br>
              <a:rPr lang="en-AU" sz="3100" dirty="0">
                <a:solidFill>
                  <a:srgbClr val="50AD9F"/>
                </a:solidFill>
              </a:rPr>
            </a:br>
            <a:r>
              <a:rPr lang="en-AU" sz="3100" dirty="0">
                <a:solidFill>
                  <a:srgbClr val="50AD9F"/>
                </a:solidFill>
              </a:rPr>
              <a:t>in AI communities</a:t>
            </a: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</a:br>
            <a:endParaRPr lang="en-US" dirty="0">
              <a:solidFill>
                <a:srgbClr val="50AD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161" y="2224506"/>
            <a:ext cx="6214560" cy="4633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930" y="2235392"/>
            <a:ext cx="3615241" cy="241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930" y="4560135"/>
            <a:ext cx="3164305" cy="22978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</p:spTree>
    <p:extLst>
      <p:ext uri="{BB962C8B-B14F-4D97-AF65-F5344CB8AC3E}">
        <p14:creationId xmlns:p14="http://schemas.microsoft.com/office/powerpoint/2010/main" val="256200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234" y="1183747"/>
            <a:ext cx="7797159" cy="3174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720000" indent="-720000">
              <a:lnSpc>
                <a:spcPct val="75000"/>
              </a:lnSpc>
            </a:pPr>
            <a:r>
              <a:rPr lang="en-AU" sz="8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	 AI programs exhibit racial and gender biases, research reveals”</a:t>
            </a:r>
            <a:endParaRPr lang="en-US" sz="8000" b="1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8234" y="751749"/>
            <a:ext cx="7759337" cy="0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8234" y="6072618"/>
            <a:ext cx="7759337" cy="0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15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475" y="2224506"/>
            <a:ext cx="8237323" cy="4633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09" y="500062"/>
            <a:ext cx="5158540" cy="1325563"/>
          </a:xfrm>
        </p:spPr>
        <p:txBody>
          <a:bodyPr lIns="0" tIns="0" rIns="0" bIns="0" anchor="t">
            <a:noAutofit/>
          </a:bodyPr>
          <a:lstStyle/>
          <a:p>
            <a:pPr marL="36000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2.	</a:t>
            </a:r>
            <a:r>
              <a:rPr lang="en-AU" sz="3100" dirty="0">
                <a:solidFill>
                  <a:srgbClr val="50AD9F"/>
                </a:solidFill>
              </a:rPr>
              <a:t>Communities will increasingly want to own and profit from their own data.</a:t>
            </a:r>
            <a:br>
              <a:rPr lang="en-GB" sz="3100" dirty="0">
                <a:solidFill>
                  <a:srgbClr val="50AD9F"/>
                </a:solidFill>
              </a:rPr>
            </a:br>
            <a:br>
              <a:rPr lang="en-GB" sz="31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</a:br>
            <a:endParaRPr lang="en-US" dirty="0">
              <a:solidFill>
                <a:srgbClr val="50AD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59" y="2224505"/>
            <a:ext cx="3108547" cy="276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08" y="4796203"/>
            <a:ext cx="3092696" cy="206179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</p:spTree>
    <p:extLst>
      <p:ext uri="{BB962C8B-B14F-4D97-AF65-F5344CB8AC3E}">
        <p14:creationId xmlns:p14="http://schemas.microsoft.com/office/powerpoint/2010/main" val="403634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6674" y="1808208"/>
            <a:ext cx="5310596" cy="4351338"/>
          </a:xfrm>
        </p:spPr>
        <p:txBody>
          <a:bodyPr lIns="0" tIns="0" rIns="0" bIns="0">
            <a:noAutofit/>
          </a:bodyPr>
          <a:lstStyle/>
          <a:p>
            <a:pPr marL="216000" indent="-216000">
              <a:buNone/>
            </a:pPr>
            <a:r>
              <a:rPr lang="en-AU" sz="40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“	Thick data, the precious, unquantifiable insight from actual people to make the right business decisions and thrive on the unknown.”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235" y="2896780"/>
            <a:ext cx="1962146" cy="646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AU" b="1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  <a:t>Tricia Wang</a:t>
            </a:r>
            <a:endParaRPr lang="en-US" b="1" dirty="0">
              <a:solidFill>
                <a:srgbClr val="50AD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235" y="1808208"/>
            <a:ext cx="1823080" cy="823543"/>
          </a:xfrm>
          <a:prstGeom prst="rect">
            <a:avLst/>
          </a:prstGeom>
          <a:solidFill>
            <a:srgbClr val="50AD9F"/>
          </a:solidFill>
        </p:spPr>
        <p:txBody>
          <a:bodyPr wrap="square" lIns="180000" tIns="180000" rIns="180000" bIns="18000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02382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235" y="1808208"/>
            <a:ext cx="1823080" cy="823543"/>
          </a:xfrm>
          <a:prstGeom prst="rect">
            <a:avLst/>
          </a:prstGeom>
          <a:solidFill>
            <a:srgbClr val="50AD9F"/>
          </a:solidFill>
        </p:spPr>
        <p:txBody>
          <a:bodyPr wrap="square" lIns="180000" tIns="180000" rIns="180000" bIns="18000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6674" y="1808208"/>
            <a:ext cx="4275909" cy="4351338"/>
          </a:xfrm>
        </p:spPr>
        <p:txBody>
          <a:bodyPr lIns="0" tIns="0" rIns="0" bIns="0">
            <a:noAutofit/>
          </a:bodyPr>
          <a:lstStyle/>
          <a:p>
            <a:pPr marL="216000" indent="-216000">
              <a:buNone/>
            </a:pPr>
            <a:r>
              <a:rPr lang="en-AU" sz="40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“	Every time we remove a role or responsibility from a person we give them one less reason to exist.”</a:t>
            </a:r>
          </a:p>
        </p:txBody>
      </p:sp>
    </p:spTree>
    <p:extLst>
      <p:ext uri="{BB962C8B-B14F-4D97-AF65-F5344CB8AC3E}">
        <p14:creationId xmlns:p14="http://schemas.microsoft.com/office/powerpoint/2010/main" val="282885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755" y="2110243"/>
            <a:ext cx="3311417" cy="2193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456" y="4288971"/>
            <a:ext cx="3625633" cy="2571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0243"/>
            <a:ext cx="6052284" cy="47425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6809" y="500062"/>
            <a:ext cx="5158540" cy="1325563"/>
          </a:xfrm>
        </p:spPr>
        <p:txBody>
          <a:bodyPr lIns="0" tIns="0" rIns="0" bIns="0" anchor="t">
            <a:noAutofit/>
          </a:bodyPr>
          <a:lstStyle/>
          <a:p>
            <a:pPr marL="36000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3.	</a:t>
            </a:r>
            <a:r>
              <a:rPr lang="en-AU" sz="3100" dirty="0">
                <a:solidFill>
                  <a:srgbClr val="50AD9F"/>
                </a:solidFill>
              </a:rPr>
              <a:t>People wanting to become part of the “collective us.”</a:t>
            </a:r>
            <a:r>
              <a:rPr lang="en-GB" sz="3100" dirty="0">
                <a:solidFill>
                  <a:srgbClr val="50AD9F"/>
                </a:solidFill>
              </a:rPr>
              <a:t> </a:t>
            </a:r>
            <a:endParaRPr lang="en-US" dirty="0">
              <a:solidFill>
                <a:srgbClr val="50AD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0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1189" y="589008"/>
            <a:ext cx="6122126" cy="4351338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1500" i="1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Glocal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AU" sz="5400" b="1" dirty="0">
                <a:solidFill>
                  <a:srgbClr val="50AD9F"/>
                </a:solidFill>
                <a:latin typeface="Calibri" charset="0"/>
                <a:ea typeface="Calibri" charset="0"/>
                <a:cs typeface="Calibri" charset="0"/>
              </a:rPr>
              <a:t>BIG &amp; SMALL</a:t>
            </a:r>
            <a:endParaRPr lang="en-AU" sz="11500" b="1" dirty="0">
              <a:solidFill>
                <a:srgbClr val="50AD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5301"/>
            <a:ext cx="3962400" cy="3982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381" y="3067443"/>
            <a:ext cx="5951306" cy="37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7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9972" y="2100943"/>
            <a:ext cx="7137369" cy="475705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1189" y="589008"/>
            <a:ext cx="6122126" cy="4351338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AU" sz="5400" b="1" dirty="0">
                <a:solidFill>
                  <a:srgbClr val="50AD9F"/>
                </a:solidFill>
                <a:latin typeface="Calibri" charset="0"/>
                <a:ea typeface="Calibri" charset="0"/>
                <a:cs typeface="Calibri" charset="0"/>
              </a:rPr>
              <a:t>Nature Play</a:t>
            </a:r>
            <a:endParaRPr lang="en-AU" sz="11500" b="1" dirty="0">
              <a:solidFill>
                <a:srgbClr val="50AD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8571" y="583367"/>
            <a:ext cx="3581399" cy="11474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Changed the structure of school play spaces and insurance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Influence a family to build a cubby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101" y="2100942"/>
            <a:ext cx="3587147" cy="239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854" y="4457001"/>
            <a:ext cx="3587147" cy="24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1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417" y="2015070"/>
            <a:ext cx="6367583" cy="484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09" y="500062"/>
            <a:ext cx="5158540" cy="915081"/>
          </a:xfrm>
        </p:spPr>
        <p:txBody>
          <a:bodyPr lIns="0" tIns="0" rIns="0" bIns="0" anchor="t">
            <a:noAutofit/>
          </a:bodyPr>
          <a:lstStyle/>
          <a:p>
            <a:pPr marL="360000" lvl="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4.	</a:t>
            </a:r>
            <a:r>
              <a:rPr lang="en-AU" sz="3100" dirty="0">
                <a:solidFill>
                  <a:srgbClr val="50AD9F"/>
                </a:solidFill>
              </a:rPr>
              <a:t>Organisations need to be able to be big and small</a:t>
            </a:r>
            <a:endParaRPr lang="en-US" dirty="0">
              <a:solidFill>
                <a:srgbClr val="50AD9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9" y="2021360"/>
            <a:ext cx="3026697" cy="2637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539" y="4672227"/>
            <a:ext cx="3182727" cy="21857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</p:spTree>
    <p:extLst>
      <p:ext uri="{BB962C8B-B14F-4D97-AF65-F5344CB8AC3E}">
        <p14:creationId xmlns:p14="http://schemas.microsoft.com/office/powerpoint/2010/main" val="12907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A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85311" y="715351"/>
            <a:ext cx="2712518" cy="23033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charset="-128"/>
                <a:cs typeface="+mn-cs"/>
              </a:rPr>
              <a:t>What Kept The Idea Of ’The West’ Strong?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01697" y="329185"/>
            <a:ext cx="2893860" cy="5590032"/>
          </a:xfrm>
          <a:prstGeom prst="rect">
            <a:avLst/>
          </a:prstGeom>
          <a:solidFill>
            <a:srgbClr val="333132"/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Openness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New Ideas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New Elites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New Circumstances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New Opportunities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Formed by the collective desires and actions of its members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91395" y="329184"/>
            <a:ext cx="2893860" cy="5590033"/>
          </a:xfrm>
          <a:prstGeom prst="rect">
            <a:avLst/>
          </a:prstGeom>
          <a:solidFill>
            <a:srgbClr val="333132"/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Equality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Openness needs a steadily advancing notion of equality in order to have the whole work</a:t>
            </a:r>
          </a:p>
          <a:p>
            <a:pPr marL="0" marR="0" lvl="1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Not just wealth but also of political rights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882" y="6106843"/>
            <a:ext cx="1682949" cy="42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870" y="2145195"/>
            <a:ext cx="7069208" cy="4712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09" y="500062"/>
            <a:ext cx="4567992" cy="1325563"/>
          </a:xfrm>
        </p:spPr>
        <p:txBody>
          <a:bodyPr lIns="0" tIns="0" rIns="0" bIns="0" anchor="t">
            <a:noAutofit/>
          </a:bodyPr>
          <a:lstStyle/>
          <a:p>
            <a:pPr marL="36000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5. </a:t>
            </a:r>
            <a:r>
              <a:rPr lang="en-AU" sz="3100" dirty="0">
                <a:solidFill>
                  <a:srgbClr val="50AD9F"/>
                </a:solidFill>
              </a:rPr>
              <a:t>Civic mindedness grows in importance influencing buyers choices</a:t>
            </a: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400" dirty="0">
                <a:solidFill>
                  <a:srgbClr val="50AD9F"/>
                </a:solidFill>
              </a:rPr>
            </a:br>
            <a:br>
              <a:rPr lang="en-GB" sz="3100" dirty="0">
                <a:solidFill>
                  <a:srgbClr val="50AD9F"/>
                </a:solidFill>
              </a:rPr>
            </a:br>
            <a:br>
              <a:rPr lang="en-GB" sz="31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sz="2800" dirty="0">
                <a:solidFill>
                  <a:srgbClr val="50AD9F"/>
                </a:solidFill>
              </a:rPr>
            </a:br>
            <a:br>
              <a:rPr lang="en-GB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</a:br>
            <a:endParaRPr lang="en-US" dirty="0">
              <a:solidFill>
                <a:srgbClr val="50AD9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399" y="2145195"/>
            <a:ext cx="3188314" cy="2405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350" y="4534961"/>
            <a:ext cx="3484560" cy="23230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</p:spTree>
    <p:extLst>
      <p:ext uri="{BB962C8B-B14F-4D97-AF65-F5344CB8AC3E}">
        <p14:creationId xmlns:p14="http://schemas.microsoft.com/office/powerpoint/2010/main" val="106806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24188" cy="6858000"/>
          </a:xfrm>
          <a:prstGeom prst="rect">
            <a:avLst/>
          </a:prstGeom>
          <a:solidFill>
            <a:srgbClr val="333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682" y="449716"/>
            <a:ext cx="2532898" cy="1643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2900" kern="0" dirty="0">
                <a:solidFill>
                  <a:schemeClr val="bg1"/>
                </a:solidFill>
                <a:latin typeface="+mj-lt"/>
              </a:rPr>
              <a:t>EMERGING TRENDS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6809" y="500062"/>
            <a:ext cx="4459134" cy="1859961"/>
          </a:xfrm>
        </p:spPr>
        <p:txBody>
          <a:bodyPr lIns="0" tIns="0" rIns="0" bIns="0" anchor="t">
            <a:noAutofit/>
          </a:bodyPr>
          <a:lstStyle/>
          <a:p>
            <a:pPr marL="360000" indent="-360000"/>
            <a:r>
              <a:rPr lang="en-AU" sz="3100" b="1" dirty="0">
                <a:solidFill>
                  <a:srgbClr val="50AD9F"/>
                </a:solidFill>
                <a:latin typeface="+mn-lt"/>
              </a:rPr>
              <a:t>6.	</a:t>
            </a:r>
            <a:r>
              <a:rPr lang="en-AU" sz="3100" dirty="0">
                <a:solidFill>
                  <a:srgbClr val="50AD9F"/>
                </a:solidFill>
              </a:rPr>
              <a:t>There is an emerging</a:t>
            </a:r>
            <a:br>
              <a:rPr lang="en-AU" sz="3100" dirty="0">
                <a:solidFill>
                  <a:srgbClr val="50AD9F"/>
                </a:solidFill>
              </a:rPr>
            </a:br>
            <a:r>
              <a:rPr lang="en-AU" sz="3100" dirty="0">
                <a:solidFill>
                  <a:srgbClr val="50AD9F"/>
                </a:solidFill>
              </a:rPr>
              <a:t>and growing “Community Movement”</a:t>
            </a:r>
            <a:endParaRPr lang="en-US" dirty="0">
              <a:solidFill>
                <a:srgbClr val="50AD9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028" y="2099357"/>
            <a:ext cx="3106049" cy="236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713" y="4365378"/>
            <a:ext cx="3737170" cy="2492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501" y="2105045"/>
            <a:ext cx="6239286" cy="47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0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26674" y="1808208"/>
            <a:ext cx="4696097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charset="0"/>
                <a:cs typeface="Calibri" charset="0"/>
              </a:rPr>
              <a:t>“	While people are seeking meaning, purpose and hope, they will be absorbed by the ‘cool’.”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235" y="1808208"/>
            <a:ext cx="1714222" cy="823543"/>
          </a:xfrm>
          <a:prstGeom prst="rect">
            <a:avLst/>
          </a:prstGeom>
          <a:solidFill>
            <a:srgbClr val="50AD9F"/>
          </a:solidFill>
        </p:spPr>
        <p:txBody>
          <a:bodyPr wrap="square" lIns="180000" tIns="180000" rIns="180000" bIns="180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2157023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15827" y="1186543"/>
            <a:ext cx="4419600" cy="4419600"/>
          </a:xfrm>
          <a:prstGeom prst="ellipse">
            <a:avLst/>
          </a:prstGeom>
          <a:noFill/>
          <a:ln w="28575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325368" y="2405743"/>
            <a:ext cx="2400518" cy="198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Town Centres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38943" y="859972"/>
            <a:ext cx="2144486" cy="2144486"/>
          </a:xfrm>
          <a:prstGeom prst="ellipse">
            <a:avLst/>
          </a:prstGeom>
          <a:solidFill>
            <a:srgbClr val="50A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</a:t>
            </a:r>
          </a:p>
        </p:txBody>
      </p:sp>
      <p:sp>
        <p:nvSpPr>
          <p:cNvPr id="4" name="Oval 3"/>
          <p:cNvSpPr/>
          <p:nvPr/>
        </p:nvSpPr>
        <p:spPr>
          <a:xfrm>
            <a:off x="5486400" y="859972"/>
            <a:ext cx="2144486" cy="2144486"/>
          </a:xfrm>
          <a:prstGeom prst="ellipse">
            <a:avLst/>
          </a:prstGeom>
          <a:solidFill>
            <a:srgbClr val="50A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Ageing in Place</a:t>
            </a:r>
          </a:p>
        </p:txBody>
      </p:sp>
      <p:sp>
        <p:nvSpPr>
          <p:cNvPr id="5" name="Oval 4"/>
          <p:cNvSpPr/>
          <p:nvPr/>
        </p:nvSpPr>
        <p:spPr>
          <a:xfrm>
            <a:off x="1338943" y="3875315"/>
            <a:ext cx="2144486" cy="2144486"/>
          </a:xfrm>
          <a:prstGeom prst="ellipse">
            <a:avLst/>
          </a:prstGeom>
          <a:solidFill>
            <a:srgbClr val="50A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Civic / Retail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3875315"/>
            <a:ext cx="2144486" cy="2144486"/>
          </a:xfrm>
          <a:prstGeom prst="ellipse">
            <a:avLst/>
          </a:prstGeom>
          <a:solidFill>
            <a:srgbClr val="50A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9086" y="4685948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36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A416-D73C-9741-8E3A-F7D0D918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04193"/>
            <a:ext cx="7886700" cy="385828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Christ’s Ambassadors</a:t>
            </a:r>
            <a:br>
              <a:rPr lang="en-US" sz="4800" b="1" dirty="0">
                <a:latin typeface="+mn-lt"/>
              </a:rPr>
            </a:br>
            <a:r>
              <a:rPr lang="en-US" dirty="0"/>
              <a:t>What does this</a:t>
            </a:r>
            <a:br>
              <a:rPr lang="en-US" dirty="0"/>
            </a:br>
            <a:r>
              <a:rPr lang="en-US" dirty="0"/>
              <a:t>mean today?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1AC5A-D427-6A49-A589-80420F52C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Biblical Hints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2BFE9C-843B-2741-8217-42EBA6BB1F54}"/>
              </a:ext>
            </a:extLst>
          </p:cNvPr>
          <p:cNvGrpSpPr/>
          <p:nvPr/>
        </p:nvGrpSpPr>
        <p:grpSpPr>
          <a:xfrm>
            <a:off x="0" y="6689835"/>
            <a:ext cx="9144000" cy="168165"/>
            <a:chOff x="0" y="6689835"/>
            <a:chExt cx="9144000" cy="1681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679DF2A-15BC-8D4F-BE13-41D8BC85A8E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47490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D71B2D-8FCF-0A47-B910-D91C73DE10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94939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F3BBB-D1BB-494D-9E13-03D1F362DEC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742387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B30285-439B-964D-B12D-B18F638B11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89835"/>
              <a:ext cx="9144000" cy="1051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546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85" b="16985"/>
          <a:stretch/>
        </p:blipFill>
        <p:spPr>
          <a:xfrm>
            <a:off x="0" y="522871"/>
            <a:ext cx="8117624" cy="5360032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36" y="6205728"/>
            <a:ext cx="6291072" cy="3315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1" b="18561"/>
          <a:stretch/>
        </p:blipFill>
        <p:spPr>
          <a:xfrm>
            <a:off x="0" y="650790"/>
            <a:ext cx="8117624" cy="51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6674" y="1808208"/>
            <a:ext cx="4957355" cy="4351338"/>
          </a:xfrm>
        </p:spPr>
        <p:txBody>
          <a:bodyPr lIns="0" tIns="0" rIns="0" bIns="0">
            <a:noAutofit/>
          </a:bodyPr>
          <a:lstStyle/>
          <a:p>
            <a:pPr marL="216000" indent="-216000">
              <a:buNone/>
            </a:pPr>
            <a:r>
              <a:rPr lang="en-AU" sz="40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“	Without openness ‘The West’ cannot thrive, but without equality ‘The West’ cannot survive.”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235" y="2734652"/>
            <a:ext cx="1962146" cy="646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50AD9F"/>
                </a:solidFill>
                <a:effectLst/>
                <a:uLnTx/>
                <a:uFillTx/>
                <a:latin typeface="Calibri" charset="0"/>
                <a:ea typeface="Calibri" charset="0"/>
                <a:cs typeface="Times New Roman" charset="0"/>
              </a:rPr>
              <a:t>Bill Emmott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0AD9F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235" y="1808208"/>
            <a:ext cx="1823080" cy="753409"/>
          </a:xfrm>
          <a:prstGeom prst="rect">
            <a:avLst/>
          </a:prstGeom>
          <a:solidFill>
            <a:srgbClr val="50AD9F"/>
          </a:solidFill>
        </p:spPr>
        <p:txBody>
          <a:bodyPr wrap="square" lIns="180000" tIns="180000" rIns="180000" bIns="18000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INSIGHT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181" y="6110824"/>
            <a:ext cx="1691868" cy="4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506" y="413894"/>
            <a:ext cx="6259830" cy="369481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2400"/>
              </a:spcBef>
              <a:tabLst>
                <a:tab pos="1773238" algn="l"/>
              </a:tabLst>
            </a:pPr>
            <a:r>
              <a:rPr lang="en-US" b="1" dirty="0">
                <a:solidFill>
                  <a:srgbClr val="333132"/>
                </a:solidFill>
              </a:rPr>
              <a:t>FAITH		</a:t>
            </a:r>
            <a: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  <a:t>in society</a:t>
            </a:r>
            <a:b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b="1" dirty="0">
                <a:solidFill>
                  <a:srgbClr val="333132"/>
                </a:solidFill>
              </a:rPr>
              <a:t>HOPE		</a:t>
            </a:r>
            <a: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  <a:t>for the future </a:t>
            </a:r>
            <a:b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b="1" dirty="0">
                <a:solidFill>
                  <a:srgbClr val="333132"/>
                </a:solidFill>
              </a:rPr>
              <a:t>TRUST	</a:t>
            </a:r>
            <a: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  <a:t>in the system</a:t>
            </a:r>
            <a:b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2800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  <a:t>	(government institutions) </a:t>
            </a:r>
            <a:br>
              <a:rPr lang="en-US" dirty="0">
                <a:solidFill>
                  <a:srgbClr val="333132"/>
                </a:solidFill>
                <a:latin typeface="Calibri Light" charset="0"/>
                <a:ea typeface="Calibri Light" charset="0"/>
                <a:cs typeface="Calibri Light" charset="0"/>
              </a:rPr>
            </a:br>
            <a:endParaRPr lang="en-US" b="1" dirty="0">
              <a:solidFill>
                <a:srgbClr val="3331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4834128"/>
            <a:ext cx="82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Optimistic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   |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Strive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   |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Participate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|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9F8D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t>Contribute</a:t>
            </a:r>
          </a:p>
        </p:txBody>
      </p:sp>
    </p:spTree>
    <p:extLst>
      <p:ext uri="{BB962C8B-B14F-4D97-AF65-F5344CB8AC3E}">
        <p14:creationId xmlns:p14="http://schemas.microsoft.com/office/powerpoint/2010/main" val="185815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82" y="2710462"/>
            <a:ext cx="2086391" cy="1379138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 dirty="0">
                <a:solidFill>
                  <a:srgbClr val="333132"/>
                </a:solidFill>
                <a:latin typeface="Calibri" charset="0"/>
                <a:ea typeface="Calibri" charset="0"/>
                <a:cs typeface="Times New Roman" charset="0"/>
              </a:rPr>
              <a:t>We now have middle age spread</a:t>
            </a:r>
            <a:endParaRPr lang="en-US" sz="3600" b="1" dirty="0">
              <a:solidFill>
                <a:srgbClr val="333132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7643" y="2228849"/>
            <a:ext cx="5772149" cy="3457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4682" y="3852000"/>
            <a:ext cx="2050118" cy="2080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1 in every 6 people in WA are aged over 65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GB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Our population now has a “middle-aged spread”</a:t>
            </a:r>
            <a:endParaRPr lang="en-GB" dirty="0">
              <a:solidFill>
                <a:srgbClr val="33313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682" y="449716"/>
            <a:ext cx="2755718" cy="1379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OUR AGE COHORTS ARE CHANGING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8085" y="920401"/>
            <a:ext cx="2541600" cy="908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dirty="0">
                <a:solidFill>
                  <a:srgbClr val="50AD9F"/>
                </a:solidFill>
                <a:latin typeface="+mn-lt"/>
              </a:rPr>
              <a:t>Age Cohorts, Western Australia, 1996 and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8062" y="6422962"/>
            <a:ext cx="2143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Source: ABS Census Data, 2016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82" y="2710462"/>
            <a:ext cx="2086391" cy="1379138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400" b="1" dirty="0">
                <a:solidFill>
                  <a:srgbClr val="333132"/>
                </a:solidFill>
                <a:latin typeface="Calibri" charset="0"/>
                <a:ea typeface="Calibri" charset="0"/>
                <a:cs typeface="Times New Roman" charset="0"/>
              </a:rPr>
              <a:t>We now have middle age spread</a:t>
            </a:r>
            <a:endParaRPr lang="en-US" sz="3600" b="1" dirty="0">
              <a:solidFill>
                <a:srgbClr val="33313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682" y="3852000"/>
            <a:ext cx="2050118" cy="2080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1 in every 6 people in WA are aged over 65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GB" dirty="0">
              <a:solidFill>
                <a:srgbClr val="333132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rgbClr val="333132"/>
                </a:solidFill>
              </a:rPr>
              <a:t>Our population now has a “middle-aged spread”</a:t>
            </a:r>
            <a:endParaRPr lang="en-GB" dirty="0">
              <a:solidFill>
                <a:srgbClr val="33313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682" y="449716"/>
            <a:ext cx="2755718" cy="1379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rgbClr val="333132"/>
                </a:solidFill>
                <a:latin typeface="+mj-lt"/>
              </a:rPr>
              <a:t>OUR AGE COHORTS ARE CHANGING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8085" y="920401"/>
            <a:ext cx="2541600" cy="908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 dirty="0">
                <a:solidFill>
                  <a:srgbClr val="50AD9F"/>
                </a:solidFill>
                <a:latin typeface="+mn-lt"/>
              </a:rPr>
              <a:t>Age Cohorts, Western Australia, 1996 and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8062" y="6422962"/>
            <a:ext cx="2143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i="1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Source: ABS Census Data, 2016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42" y="6574970"/>
            <a:ext cx="2060227" cy="181428"/>
          </a:xfrm>
          <a:prstGeom prst="rect">
            <a:avLst/>
          </a:prstGeom>
        </p:spPr>
      </p:pic>
      <p:pic>
        <p:nvPicPr>
          <p:cNvPr id="11" name="Content Placeholder 5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675" y="1825625"/>
            <a:ext cx="5772149" cy="4351338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7659" y="2074799"/>
            <a:ext cx="6020301" cy="3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24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297600" cy="68580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09" y="2796917"/>
            <a:ext cx="2071991" cy="371084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AU" sz="2000" b="1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  <a:t>IN AUSTRALIA</a:t>
            </a:r>
            <a:br>
              <a:rPr lang="en-GB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</a:br>
            <a:endParaRPr lang="en-US" dirty="0">
              <a:solidFill>
                <a:srgbClr val="50AD9F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82" t="1674" r="4738" b="1674"/>
          <a:stretch/>
        </p:blipFill>
        <p:spPr bwMode="auto">
          <a:xfrm>
            <a:off x="3675879" y="1000800"/>
            <a:ext cx="5468121" cy="516283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682" y="449716"/>
            <a:ext cx="2712518" cy="20198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AND OUR MIGRATORY PATTERNS ARE SHIFTING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81" y="3295366"/>
            <a:ext cx="2584461" cy="25222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1"/>
                </a:solidFill>
              </a:rPr>
              <a:t>Less people are migrating from England and Ireland and more people are migrating from India and China – more people who are used to shared living  a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1"/>
                </a:solidFill>
              </a:rPr>
              <a:t>Of the 6,163,667 overseas-born persons in 2016, nearly one in five (18%) had arrived since the start of 2012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8084" y="430544"/>
            <a:ext cx="4692515" cy="908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b="1">
                <a:solidFill>
                  <a:srgbClr val="50AD9F"/>
                </a:solidFill>
                <a:latin typeface="+mn-lt"/>
              </a:rPr>
              <a:t>Overseas-Born Population Residing in Each State and Territory, 2016</a:t>
            </a:r>
            <a:endParaRPr lang="en-AU" sz="2400" b="1" dirty="0">
              <a:solidFill>
                <a:srgbClr val="50AD9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13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344" y="979200"/>
            <a:ext cx="7929681" cy="527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3297600" cy="6858000"/>
          </a:xfrm>
          <a:prstGeom prst="rect">
            <a:avLst/>
          </a:prstGeom>
          <a:solidFill>
            <a:srgbClr val="33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4682" y="449716"/>
            <a:ext cx="2712518" cy="20198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AU" sz="3600" kern="0" dirty="0">
                <a:solidFill>
                  <a:schemeClr val="bg1"/>
                </a:solidFill>
                <a:latin typeface="+mj-lt"/>
              </a:rPr>
              <a:t>AND OUR MIGRATORY PATTERNS ARE SHIFTING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2809" y="3567316"/>
            <a:ext cx="5305928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dirty="0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  <a:t>IN </a:t>
            </a:r>
            <a:r>
              <a:rPr lang="en-AU" sz="2000" b="1">
                <a:solidFill>
                  <a:srgbClr val="50AD9F"/>
                </a:solidFill>
                <a:latin typeface="Calibri" charset="0"/>
                <a:ea typeface="Calibri" charset="0"/>
                <a:cs typeface="Times New Roman" charset="0"/>
              </a:rPr>
              <a:t>WESTERN AUSTRALIA</a:t>
            </a:r>
            <a:endParaRPr lang="en-US" dirty="0">
              <a:solidFill>
                <a:srgbClr val="50AD9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682" y="4065767"/>
            <a:ext cx="2381318" cy="23083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1"/>
                </a:solidFill>
              </a:rPr>
              <a:t>32% of our population is born overseas</a:t>
            </a: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endParaRPr lang="en-AU" dirty="0">
              <a:solidFill>
                <a:schemeClr val="bg1"/>
              </a:solidFill>
            </a:endParaRPr>
          </a:p>
          <a:p>
            <a:pPr marL="285750" lvl="0" indent="-285750">
              <a:buClr>
                <a:srgbClr val="50AD9F"/>
              </a:buClr>
              <a:buFont typeface=".AppleSystemUIFont" charset="-120"/>
              <a:buChar char="•"/>
            </a:pPr>
            <a:r>
              <a:rPr lang="en-AU" dirty="0">
                <a:solidFill>
                  <a:schemeClr val="bg1"/>
                </a:solidFill>
              </a:rPr>
              <a:t>The top languages spoken (other than English) are now – Mandarin, Italian, Vietnamese and Cantonese</a:t>
            </a:r>
          </a:p>
        </p:txBody>
      </p:sp>
    </p:spTree>
    <p:extLst>
      <p:ext uri="{BB962C8B-B14F-4D97-AF65-F5344CB8AC3E}">
        <p14:creationId xmlns:p14="http://schemas.microsoft.com/office/powerpoint/2010/main" val="123748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_CCA_PPT_TemplateFeb2013">
  <a:themeElements>
    <a:clrScheme name="CCA">
      <a:dk1>
        <a:srgbClr val="D9D9D9"/>
      </a:dk1>
      <a:lt1>
        <a:sysClr val="window" lastClr="FFFFFF"/>
      </a:lt1>
      <a:dk2>
        <a:srgbClr val="D0282B"/>
      </a:dk2>
      <a:lt2>
        <a:srgbClr val="FFFFFF"/>
      </a:lt2>
      <a:accent1>
        <a:srgbClr val="D0282B"/>
      </a:accent1>
      <a:accent2>
        <a:srgbClr val="E16E22"/>
      </a:accent2>
      <a:accent3>
        <a:srgbClr val="595959"/>
      </a:accent3>
      <a:accent4>
        <a:srgbClr val="595959"/>
      </a:accent4>
      <a:accent5>
        <a:srgbClr val="595959"/>
      </a:accent5>
      <a:accent6>
        <a:srgbClr val="595959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A PowerPointPresentation" id="{B1EC9A7E-8E51-B644-AEA7-92D5F9A330D6}" vid="{1B2E97B7-9558-3F47-9DCB-AE9F865E00AD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796</Words>
  <Application>Microsoft Macintosh PowerPoint</Application>
  <PresentationFormat>On-screen Show (4:3)</PresentationFormat>
  <Paragraphs>144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PGothic</vt:lpstr>
      <vt:lpstr>.AppleSystemUIFont</vt:lpstr>
      <vt:lpstr>Arial</vt:lpstr>
      <vt:lpstr>Calibri</vt:lpstr>
      <vt:lpstr>Calibri Light</vt:lpstr>
      <vt:lpstr>Symbol</vt:lpstr>
      <vt:lpstr>Times New Roman</vt:lpstr>
      <vt:lpstr>Office Theme</vt:lpstr>
      <vt:lpstr>01_CCA_PPT_TemplateFeb2013</vt:lpstr>
      <vt:lpstr>1_Office Theme</vt:lpstr>
      <vt:lpstr>2_Office Theme</vt:lpstr>
      <vt:lpstr>Mt Hawthorn Community Church</vt:lpstr>
      <vt:lpstr>Readings</vt:lpstr>
      <vt:lpstr>PowerPoint Presentation</vt:lpstr>
      <vt:lpstr>PowerPoint Presentation</vt:lpstr>
      <vt:lpstr>FAITH  in society HOPE  for the future  TRUST in the system  (government institutions)  </vt:lpstr>
      <vt:lpstr>We now have middle age spread</vt:lpstr>
      <vt:lpstr>We now have middle age spread</vt:lpstr>
      <vt:lpstr>IN AUSTRALIA </vt:lpstr>
      <vt:lpstr>PowerPoint Presentation</vt:lpstr>
      <vt:lpstr>PowerPoint Presentation</vt:lpstr>
      <vt:lpstr>Australia’s Share of Income and Wealth Per Quintile, 2013-14  </vt:lpstr>
      <vt:lpstr>Real median household incomes since 2001: USA v Australia</vt:lpstr>
      <vt:lpstr>PowerPoint Presentation</vt:lpstr>
      <vt:lpstr>Share of Property Ownership by Age Group 1982 and 2013</vt:lpstr>
      <vt:lpstr>Home Ownership of Under 40s by Income Quintile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People want to live in AI communities     </vt:lpstr>
      <vt:lpstr>PowerPoint Presentation</vt:lpstr>
      <vt:lpstr>2. Communities will increasingly want to own and profit from their own data.      </vt:lpstr>
      <vt:lpstr>PowerPoint Presentation</vt:lpstr>
      <vt:lpstr>PowerPoint Presentation</vt:lpstr>
      <vt:lpstr>3. People wanting to become part of the “collective us.” </vt:lpstr>
      <vt:lpstr>PowerPoint Presentation</vt:lpstr>
      <vt:lpstr>PowerPoint Presentation</vt:lpstr>
      <vt:lpstr>4. Organisations need to be able to be big and small</vt:lpstr>
      <vt:lpstr>5. Civic mindedness grows in importance influencing buyers choices        </vt:lpstr>
      <vt:lpstr>6. There is an emerging and growing “Community Movement”</vt:lpstr>
      <vt:lpstr>PowerPoint Presentation</vt:lpstr>
      <vt:lpstr>PowerPoint Presentation</vt:lpstr>
      <vt:lpstr>Christ’s Ambassadors What does this mean today? 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Hawthorn Community Church</dc:title>
  <dc:creator>Allan Tranter</dc:creator>
  <cp:lastModifiedBy>Administrator</cp:lastModifiedBy>
  <cp:revision>8</cp:revision>
  <dcterms:created xsi:type="dcterms:W3CDTF">2018-08-14T04:32:22Z</dcterms:created>
  <dcterms:modified xsi:type="dcterms:W3CDTF">2018-08-14T06:26:43Z</dcterms:modified>
</cp:coreProperties>
</file>