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2"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129"/>
    <p:restoredTop sz="96654"/>
  </p:normalViewPr>
  <p:slideViewPr>
    <p:cSldViewPr snapToGrid="0">
      <p:cViewPr varScale="1">
        <p:scale>
          <a:sx n="83" d="100"/>
          <a:sy n="83" d="100"/>
        </p:scale>
        <p:origin x="216" y="1096"/>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HD-PanelTitle-GrommetsCombin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en-GB"/>
              <a:t>Click to edit Master title style</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a:xfrm>
            <a:off x="7983232" y="5037663"/>
            <a:ext cx="897467" cy="279400"/>
          </a:xfrm>
        </p:spPr>
        <p:txBody>
          <a:bodyPr/>
          <a:lstStyle/>
          <a:p>
            <a:fld id="{CEB9B72B-B27B-4F94-A636-04C52AEC3DFB}" type="datetimeFigureOut">
              <a:rPr lang="en-AU" smtClean="0"/>
              <a:t>15/4/2023</a:t>
            </a:fld>
            <a:endParaRPr lang="en-AU" dirty="0"/>
          </a:p>
        </p:txBody>
      </p:sp>
      <p:sp>
        <p:nvSpPr>
          <p:cNvPr id="5" name="Footer Placeholder 4"/>
          <p:cNvSpPr>
            <a:spLocks noGrp="1"/>
          </p:cNvSpPr>
          <p:nvPr>
            <p:ph type="ftr" sz="quarter" idx="11"/>
          </p:nvPr>
        </p:nvSpPr>
        <p:spPr>
          <a:xfrm>
            <a:off x="2692397" y="5037663"/>
            <a:ext cx="5214635" cy="279400"/>
          </a:xfrm>
        </p:spPr>
        <p:txBody>
          <a:bodyPr/>
          <a:lstStyle/>
          <a:p>
            <a:endParaRPr lang="en-AU" dirty="0"/>
          </a:p>
        </p:txBody>
      </p:sp>
      <p:sp>
        <p:nvSpPr>
          <p:cNvPr id="6" name="Slide Number Placeholder 5"/>
          <p:cNvSpPr>
            <a:spLocks noGrp="1"/>
          </p:cNvSpPr>
          <p:nvPr>
            <p:ph type="sldNum" sz="quarter" idx="12"/>
          </p:nvPr>
        </p:nvSpPr>
        <p:spPr>
          <a:xfrm>
            <a:off x="8956900" y="5037663"/>
            <a:ext cx="551167" cy="279400"/>
          </a:xfrm>
        </p:spPr>
        <p:txBody>
          <a:bodyPr/>
          <a:lstStyle/>
          <a:p>
            <a:fld id="{0455E379-4AA0-4391-A7F8-283C7571EEB8}" type="slidenum">
              <a:rPr lang="en-AU" smtClean="0"/>
              <a:t>‹#›</a:t>
            </a:fld>
            <a:endParaRPr lang="en-AU" dirty="0"/>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26371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1" y="4815415"/>
            <a:ext cx="9609666" cy="566738"/>
          </a:xfrm>
        </p:spPr>
        <p:txBody>
          <a:bodyPr anchor="b">
            <a:normAutofit/>
          </a:bodyPr>
          <a:lstStyle>
            <a:lvl1pPr algn="ctr">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295401" y="5382153"/>
            <a:ext cx="960966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CEB9B72B-B27B-4F94-A636-04C52AEC3DFB}" type="datetimeFigureOut">
              <a:rPr lang="en-AU" smtClean="0"/>
              <a:t>15/4/2023</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0455E379-4AA0-4391-A7F8-283C7571EEB8}" type="slidenum">
              <a:rPr lang="en-AU" smtClean="0"/>
              <a:t>‹#›</a:t>
            </a:fld>
            <a:endParaRPr lang="en-AU" dirty="0"/>
          </a:p>
        </p:txBody>
      </p:sp>
    </p:spTree>
    <p:extLst>
      <p:ext uri="{BB962C8B-B14F-4D97-AF65-F5344CB8AC3E}">
        <p14:creationId xmlns:p14="http://schemas.microsoft.com/office/powerpoint/2010/main" val="1981027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en-GB"/>
              <a:t>Click to edit Master title style</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EB9B72B-B27B-4F94-A636-04C52AEC3DFB}" type="datetimeFigureOut">
              <a:rPr lang="en-AU" smtClean="0"/>
              <a:t>15/4/2023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455E379-4AA0-4391-A7F8-283C7571EEB8}" type="slidenum">
              <a:rPr lang="en-AU" smtClean="0"/>
              <a:t>‹#›</a:t>
            </a:fld>
            <a:endParaRPr lang="en-AU" dirty="0"/>
          </a:p>
        </p:txBody>
      </p:sp>
      <p:cxnSp>
        <p:nvCxnSpPr>
          <p:cNvPr id="15" name="Straight Connector 14"/>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397426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370668"/>
          </a:xfrm>
        </p:spPr>
        <p:txBody>
          <a:bodyPr anchor="ctr">
            <a:normAutofit/>
          </a:bodyPr>
          <a:lstStyle>
            <a:lvl1pPr algn="ctr">
              <a:defRPr sz="3200" b="0" cap="none">
                <a:solidFill>
                  <a:schemeClr val="tx1"/>
                </a:solidFill>
              </a:defRPr>
            </a:lvl1pPr>
          </a:lstStyle>
          <a:p>
            <a:r>
              <a:rPr lang="en-GB"/>
              <a:t>Click to edit Master title style</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EB9B72B-B27B-4F94-A636-04C52AEC3DFB}" type="datetimeFigureOut">
              <a:rPr lang="en-AU" smtClean="0"/>
              <a:t>15/4/2023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455E379-4AA0-4391-A7F8-283C7571EEB8}" type="slidenum">
              <a:rPr lang="en-AU" smtClean="0"/>
              <a:t>‹#›</a:t>
            </a:fld>
            <a:endParaRPr lang="en-AU" dirty="0"/>
          </a:p>
        </p:txBody>
      </p:sp>
      <p:sp>
        <p:nvSpPr>
          <p:cNvPr id="14" name="TextBox 13"/>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600267" y="2827870"/>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19" name="Straight Connector 18"/>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65699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en-GB"/>
              <a:t>Click to edit Master title style</a:t>
            </a:r>
            <a:endParaRPr lang="en-US" dirty="0"/>
          </a:p>
        </p:txBody>
      </p:sp>
      <p:sp>
        <p:nvSpPr>
          <p:cNvPr id="3" name="Text Placeholder 2"/>
          <p:cNvSpPr>
            <a:spLocks noGrp="1"/>
          </p:cNvSpPr>
          <p:nvPr>
            <p:ph type="body" idx="1"/>
          </p:nvPr>
        </p:nvSpPr>
        <p:spPr>
          <a:xfrm>
            <a:off x="1295401" y="4777381"/>
            <a:ext cx="9609668"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EB9B72B-B27B-4F94-A636-04C52AEC3DFB}" type="datetimeFigureOut">
              <a:rPr lang="en-AU" smtClean="0"/>
              <a:t>15/4/2023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455E379-4AA0-4391-A7F8-283C7571EEB8}" type="slidenum">
              <a:rPr lang="en-AU" smtClean="0"/>
              <a:t>‹#›</a:t>
            </a:fld>
            <a:endParaRPr lang="en-AU" dirty="0"/>
          </a:p>
        </p:txBody>
      </p:sp>
    </p:spTree>
    <p:extLst>
      <p:ext uri="{BB962C8B-B14F-4D97-AF65-F5344CB8AC3E}">
        <p14:creationId xmlns:p14="http://schemas.microsoft.com/office/powerpoint/2010/main" val="13972826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243668"/>
          </a:xfrm>
        </p:spPr>
        <p:txBody>
          <a:bodyPr anchor="ctr">
            <a:normAutofit/>
          </a:bodyPr>
          <a:lstStyle>
            <a:lvl1pPr algn="ctr">
              <a:defRPr sz="3200" b="0" cap="none">
                <a:solidFill>
                  <a:schemeClr val="tx1"/>
                </a:solidFill>
              </a:defRPr>
            </a:lvl1pPr>
          </a:lstStyle>
          <a:p>
            <a:r>
              <a:rPr lang="en-GB"/>
              <a:t>Click to edit Master title style</a:t>
            </a:r>
            <a:endParaRPr lang="en-US" dirty="0"/>
          </a:p>
        </p:txBody>
      </p:sp>
      <p:sp>
        <p:nvSpPr>
          <p:cNvPr id="14" name="Text Placeholder 2"/>
          <p:cNvSpPr>
            <a:spLocks noGrp="1"/>
          </p:cNvSpPr>
          <p:nvPr>
            <p:ph type="body" idx="13"/>
          </p:nvPr>
        </p:nvSpPr>
        <p:spPr>
          <a:xfrm>
            <a:off x="1295401" y="3639312"/>
            <a:ext cx="9609668"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3" name="Text Placeholder 2"/>
          <p:cNvSpPr>
            <a:spLocks noGrp="1"/>
          </p:cNvSpPr>
          <p:nvPr>
            <p:ph type="body" idx="1"/>
          </p:nvPr>
        </p:nvSpPr>
        <p:spPr>
          <a:xfrm>
            <a:off x="1295401" y="4529667"/>
            <a:ext cx="9609668" cy="13462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EB9B72B-B27B-4F94-A636-04C52AEC3DFB}" type="datetimeFigureOut">
              <a:rPr lang="en-AU" smtClean="0"/>
              <a:t>15/4/2023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455E379-4AA0-4391-A7F8-283C7571EEB8}" type="slidenum">
              <a:rPr lang="en-AU" smtClean="0"/>
              <a:t>‹#›</a:t>
            </a:fld>
            <a:endParaRPr lang="en-AU" dirty="0"/>
          </a:p>
        </p:txBody>
      </p:sp>
      <p:sp>
        <p:nvSpPr>
          <p:cNvPr id="12" name="TextBox 11"/>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10600267" y="259926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2777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295401" y="982132"/>
            <a:ext cx="9609666" cy="2243668"/>
          </a:xfrm>
        </p:spPr>
        <p:txBody>
          <a:bodyPr vert="horz" lIns="91440" tIns="45720" rIns="91440" bIns="45720" rtlCol="0" anchor="ctr">
            <a:normAutofit/>
          </a:bodyPr>
          <a:lstStyle>
            <a:lvl1pPr>
              <a:defRPr lang="en-US" b="0" dirty="0"/>
            </a:lvl1pPr>
          </a:lstStyle>
          <a:p>
            <a:pPr marL="0" lvl="0"/>
            <a:r>
              <a:rPr lang="en-GB"/>
              <a:t>Click to edit Master title style</a:t>
            </a:r>
            <a:endParaRPr lang="en-US" dirty="0"/>
          </a:p>
        </p:txBody>
      </p:sp>
      <p:sp>
        <p:nvSpPr>
          <p:cNvPr id="11" name="Text Placeholder 2"/>
          <p:cNvSpPr>
            <a:spLocks noGrp="1"/>
          </p:cNvSpPr>
          <p:nvPr>
            <p:ph type="body" idx="13"/>
          </p:nvPr>
        </p:nvSpPr>
        <p:spPr>
          <a:xfrm>
            <a:off x="1295401" y="3630168"/>
            <a:ext cx="9609668"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3" name="Text Placeholder 2"/>
          <p:cNvSpPr>
            <a:spLocks noGrp="1"/>
          </p:cNvSpPr>
          <p:nvPr>
            <p:ph type="body" idx="1"/>
          </p:nvPr>
        </p:nvSpPr>
        <p:spPr>
          <a:xfrm>
            <a:off x="1295400" y="4470399"/>
            <a:ext cx="9609670" cy="1405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EB9B72B-B27B-4F94-A636-04C52AEC3DFB}" type="datetimeFigureOut">
              <a:rPr lang="en-AU" smtClean="0"/>
              <a:t>15/4/2023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455E379-4AA0-4391-A7F8-283C7571EEB8}" type="slidenum">
              <a:rPr lang="en-AU" smtClean="0"/>
              <a:t>‹#›</a:t>
            </a:fld>
            <a:endParaRPr lang="en-AU" dirty="0"/>
          </a:p>
        </p:txBody>
      </p:sp>
      <p:cxnSp>
        <p:nvCxnSpPr>
          <p:cNvPr id="15" name="Straight Connector 14"/>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36077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EB9B72B-B27B-4F94-A636-04C52AEC3DFB}" type="datetimeFigureOut">
              <a:rPr lang="en-AU" smtClean="0"/>
              <a:t>15/4/2023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455E379-4AA0-4391-A7F8-283C7571EEB8}" type="slidenum">
              <a:rPr lang="en-AU" smtClean="0"/>
              <a:t>‹#›</a:t>
            </a:fld>
            <a:endParaRPr lang="en-AU"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06764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9356" y="982131"/>
            <a:ext cx="1890895" cy="4893735"/>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295398" y="982132"/>
            <a:ext cx="7433025" cy="4893734"/>
          </a:xfrm>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EB9B72B-B27B-4F94-A636-04C52AEC3DFB}" type="datetimeFigureOut">
              <a:rPr lang="en-AU" smtClean="0"/>
              <a:t>15/4/2023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455E379-4AA0-4391-A7F8-283C7571EEB8}" type="slidenum">
              <a:rPr lang="en-AU" smtClean="0"/>
              <a:t>‹#›</a:t>
            </a:fld>
            <a:endParaRPr lang="en-AU" dirty="0"/>
          </a:p>
        </p:txBody>
      </p:sp>
      <p:cxnSp>
        <p:nvCxnSpPr>
          <p:cNvPr id="14" name="Straight Connector 13"/>
          <p:cNvCxnSpPr/>
          <p:nvPr/>
        </p:nvCxnSpPr>
        <p:spPr>
          <a:xfrm>
            <a:off x="8863890"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12371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EB9B72B-B27B-4F94-A636-04C52AEC3DFB}" type="datetimeFigureOut">
              <a:rPr lang="en-AU" smtClean="0"/>
              <a:t>15/4/2023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455E379-4AA0-4391-A7F8-283C7571EEB8}" type="slidenum">
              <a:rPr lang="en-AU" smtClean="0"/>
              <a:t>‹#›</a:t>
            </a:fld>
            <a:endParaRPr lang="en-AU" dirty="0"/>
          </a:p>
        </p:txBody>
      </p:sp>
    </p:spTree>
    <p:extLst>
      <p:ext uri="{BB962C8B-B14F-4D97-AF65-F5344CB8AC3E}">
        <p14:creationId xmlns:p14="http://schemas.microsoft.com/office/powerpoint/2010/main" val="1341176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EB9B72B-B27B-4F94-A636-04C52AEC3DFB}" type="datetimeFigureOut">
              <a:rPr lang="en-AU" smtClean="0"/>
              <a:t>15/4/2023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0455E379-4AA0-4391-A7F8-283C7571EEB8}" type="slidenum">
              <a:rPr lang="en-AU" smtClean="0"/>
              <a:t>‹#›</a:t>
            </a:fld>
            <a:endParaRPr lang="en-AU" dirty="0"/>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6975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CEB9B72B-B27B-4F94-A636-04C52AEC3DFB}" type="datetimeFigureOut">
              <a:rPr lang="en-AU" smtClean="0"/>
              <a:t>15/4/2023</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0455E379-4AA0-4391-A7F8-283C7571EEB8}" type="slidenum">
              <a:rPr lang="en-AU" smtClean="0"/>
              <a:t>‹#›</a:t>
            </a:fld>
            <a:endParaRPr lang="en-AU" dirty="0"/>
          </a:p>
        </p:txBody>
      </p:sp>
    </p:spTree>
    <p:extLst>
      <p:ext uri="{BB962C8B-B14F-4D97-AF65-F5344CB8AC3E}">
        <p14:creationId xmlns:p14="http://schemas.microsoft.com/office/powerpoint/2010/main" val="644047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295400" y="3243262"/>
            <a:ext cx="4718304" cy="2632605"/>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80671"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80671" y="3243262"/>
            <a:ext cx="4718304" cy="2632605"/>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CEB9B72B-B27B-4F94-A636-04C52AEC3DFB}" type="datetimeFigureOut">
              <a:rPr lang="en-AU" smtClean="0"/>
              <a:t>15/4/2023</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0455E379-4AA0-4391-A7F8-283C7571EEB8}" type="slidenum">
              <a:rPr lang="en-AU" smtClean="0"/>
              <a:t>‹#›</a:t>
            </a:fld>
            <a:endParaRPr lang="en-AU" dirty="0"/>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87726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CEB9B72B-B27B-4F94-A636-04C52AEC3DFB}" type="datetimeFigureOut">
              <a:rPr lang="en-AU" smtClean="0"/>
              <a:t>15/4/2023</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0455E379-4AA0-4391-A7F8-283C7571EEB8}" type="slidenum">
              <a:rPr lang="en-AU" smtClean="0"/>
              <a:t>‹#›</a:t>
            </a:fld>
            <a:endParaRPr lang="en-AU"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4204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B9B72B-B27B-4F94-A636-04C52AEC3DFB}" type="datetimeFigureOut">
              <a:rPr lang="en-AU" smtClean="0"/>
              <a:t>15/4/2023</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0455E379-4AA0-4391-A7F8-283C7571EEB8}" type="slidenum">
              <a:rPr lang="en-AU" smtClean="0"/>
              <a:t>‹#›</a:t>
            </a:fld>
            <a:endParaRPr lang="en-AU" dirty="0"/>
          </a:p>
        </p:txBody>
      </p:sp>
    </p:spTree>
    <p:extLst>
      <p:ext uri="{BB962C8B-B14F-4D97-AF65-F5344CB8AC3E}">
        <p14:creationId xmlns:p14="http://schemas.microsoft.com/office/powerpoint/2010/main" val="3949423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3811" y="1388534"/>
            <a:ext cx="3718455" cy="1371600"/>
          </a:xfrm>
        </p:spPr>
        <p:txBody>
          <a:bodyPr anchor="b">
            <a:normAutofit/>
          </a:bodyPr>
          <a:lstStyle>
            <a:lvl1pPr algn="ctr">
              <a:defRPr sz="2400" b="0"/>
            </a:lvl1pPr>
          </a:lstStyle>
          <a:p>
            <a:r>
              <a:rPr lang="en-GB"/>
              <a:t>Click to edit Master title style</a:t>
            </a:r>
            <a:endParaRPr lang="en-US" dirty="0"/>
          </a:p>
        </p:txBody>
      </p:sp>
      <p:sp>
        <p:nvSpPr>
          <p:cNvPr id="3" name="Content Placeholder 2"/>
          <p:cNvSpPr>
            <a:spLocks noGrp="1"/>
          </p:cNvSpPr>
          <p:nvPr>
            <p:ph idx="1"/>
          </p:nvPr>
        </p:nvSpPr>
        <p:spPr>
          <a:xfrm>
            <a:off x="5418668" y="982131"/>
            <a:ext cx="5469466" cy="4893735"/>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293811" y="3031065"/>
            <a:ext cx="3718455"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CEB9B72B-B27B-4F94-A636-04C52AEC3DFB}" type="datetimeFigureOut">
              <a:rPr lang="en-AU" smtClean="0"/>
              <a:t>15/4/2023</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0455E379-4AA0-4391-A7F8-283C7571EEB8}" type="slidenum">
              <a:rPr lang="en-AU" smtClean="0"/>
              <a:t>‹#›</a:t>
            </a:fld>
            <a:endParaRPr lang="en-AU" dirty="0"/>
          </a:p>
        </p:txBody>
      </p:sp>
      <p:cxnSp>
        <p:nvCxnSpPr>
          <p:cNvPr id="16" name="Straight Connector 15"/>
          <p:cNvCxnSpPr/>
          <p:nvPr/>
        </p:nvCxnSpPr>
        <p:spPr>
          <a:xfrm>
            <a:off x="1396169" y="2912533"/>
            <a:ext cx="35144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96151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399" y="1883832"/>
            <a:ext cx="6241816" cy="1371600"/>
          </a:xfrm>
        </p:spPr>
        <p:txBody>
          <a:bodyPr anchor="b">
            <a:normAutofit/>
          </a:bodyPr>
          <a:lstStyle>
            <a:lvl1pPr algn="ctr">
              <a:defRPr sz="2800" b="0"/>
            </a:lvl1pPr>
          </a:lstStyle>
          <a:p>
            <a:r>
              <a:rPr lang="en-GB"/>
              <a:t>Click to edit Master title style</a:t>
            </a:r>
            <a:endParaRPr lang="en-US" dirty="0"/>
          </a:p>
        </p:txBody>
      </p:sp>
      <p:sp>
        <p:nvSpPr>
          <p:cNvPr id="17" name="Picture Placeholder 2"/>
          <p:cNvSpPr>
            <a:spLocks noGrp="1" noChangeAspect="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295399" y="3255432"/>
            <a:ext cx="6241816" cy="1828800"/>
          </a:xfrm>
        </p:spPr>
        <p:txBody>
          <a:bodyPr anchor="t">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CEB9B72B-B27B-4F94-A636-04C52AEC3DFB}" type="datetimeFigureOut">
              <a:rPr lang="en-AU" smtClean="0"/>
              <a:t>15/4/2023</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0455E379-4AA0-4391-A7F8-283C7571EEB8}" type="slidenum">
              <a:rPr lang="en-AU" smtClean="0"/>
              <a:t>‹#›</a:t>
            </a:fld>
            <a:endParaRPr lang="en-AU" dirty="0"/>
          </a:p>
        </p:txBody>
      </p:sp>
    </p:spTree>
    <p:extLst>
      <p:ext uri="{BB962C8B-B14F-4D97-AF65-F5344CB8AC3E}">
        <p14:creationId xmlns:p14="http://schemas.microsoft.com/office/powerpoint/2010/main" val="297421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D-PanelContent-GrommetsCombined.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EB9B72B-B27B-4F94-A636-04C52AEC3DFB}" type="datetimeFigureOut">
              <a:rPr lang="en-AU" smtClean="0"/>
              <a:t>15/4/2023</a:t>
            </a:fld>
            <a:endParaRPr lang="en-AU" dirty="0"/>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AU" dirty="0"/>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455E379-4AA0-4391-A7F8-283C7571EEB8}" type="slidenum">
              <a:rPr lang="en-AU" smtClean="0"/>
              <a:t>‹#›</a:t>
            </a:fld>
            <a:endParaRPr lang="en-AU" dirty="0"/>
          </a:p>
        </p:txBody>
      </p:sp>
    </p:spTree>
    <p:extLst>
      <p:ext uri="{BB962C8B-B14F-4D97-AF65-F5344CB8AC3E}">
        <p14:creationId xmlns:p14="http://schemas.microsoft.com/office/powerpoint/2010/main" val="141714299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ED892-7550-B7CF-0F14-7DF01FC10549}"/>
              </a:ext>
            </a:extLst>
          </p:cNvPr>
          <p:cNvSpPr>
            <a:spLocks noGrp="1"/>
          </p:cNvSpPr>
          <p:nvPr>
            <p:ph type="ctrTitle"/>
          </p:nvPr>
        </p:nvSpPr>
        <p:spPr/>
        <p:txBody>
          <a:bodyPr/>
          <a:lstStyle/>
          <a:p>
            <a:r>
              <a:rPr lang="en-US" dirty="0"/>
              <a:t>The Miracles of Jesus</a:t>
            </a:r>
          </a:p>
        </p:txBody>
      </p:sp>
      <p:sp>
        <p:nvSpPr>
          <p:cNvPr id="3" name="Subtitle 2">
            <a:extLst>
              <a:ext uri="{FF2B5EF4-FFF2-40B4-BE49-F238E27FC236}">
                <a16:creationId xmlns:a16="http://schemas.microsoft.com/office/drawing/2014/main" id="{46643791-78AB-2A1B-6D62-996BC1EACB8D}"/>
              </a:ext>
            </a:extLst>
          </p:cNvPr>
          <p:cNvSpPr>
            <a:spLocks noGrp="1"/>
          </p:cNvSpPr>
          <p:nvPr>
            <p:ph type="subTitle" idx="1"/>
          </p:nvPr>
        </p:nvSpPr>
        <p:spPr/>
        <p:txBody>
          <a:bodyPr>
            <a:normAutofit lnSpcReduction="10000"/>
          </a:bodyPr>
          <a:lstStyle/>
          <a:p>
            <a:endParaRPr lang="en-US" dirty="0"/>
          </a:p>
          <a:p>
            <a:endParaRPr lang="en-US" dirty="0"/>
          </a:p>
          <a:p>
            <a:pPr algn="r"/>
            <a:r>
              <a:rPr lang="en-US" dirty="0" err="1"/>
              <a:t>rgberlach</a:t>
            </a:r>
            <a:endParaRPr lang="en-US" dirty="0"/>
          </a:p>
        </p:txBody>
      </p:sp>
    </p:spTree>
    <p:extLst>
      <p:ext uri="{BB962C8B-B14F-4D97-AF65-F5344CB8AC3E}">
        <p14:creationId xmlns:p14="http://schemas.microsoft.com/office/powerpoint/2010/main" val="3009297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68C89-77EE-5061-D683-E15601284874}"/>
              </a:ext>
            </a:extLst>
          </p:cNvPr>
          <p:cNvSpPr>
            <a:spLocks noGrp="1"/>
          </p:cNvSpPr>
          <p:nvPr>
            <p:ph type="title"/>
          </p:nvPr>
        </p:nvSpPr>
        <p:spPr/>
        <p:txBody>
          <a:bodyPr/>
          <a:lstStyle/>
          <a:p>
            <a:r>
              <a:rPr lang="en-US" b="1" dirty="0"/>
              <a:t>What is a Miracle?</a:t>
            </a:r>
          </a:p>
        </p:txBody>
      </p:sp>
      <p:sp>
        <p:nvSpPr>
          <p:cNvPr id="3" name="Content Placeholder 2">
            <a:extLst>
              <a:ext uri="{FF2B5EF4-FFF2-40B4-BE49-F238E27FC236}">
                <a16:creationId xmlns:a16="http://schemas.microsoft.com/office/drawing/2014/main" id="{02718C41-85C1-61D4-C461-B89B37CBD751}"/>
              </a:ext>
            </a:extLst>
          </p:cNvPr>
          <p:cNvSpPr>
            <a:spLocks noGrp="1"/>
          </p:cNvSpPr>
          <p:nvPr>
            <p:ph idx="1"/>
          </p:nvPr>
        </p:nvSpPr>
        <p:spPr/>
        <p:txBody>
          <a:bodyPr>
            <a:normAutofit lnSpcReduction="10000"/>
          </a:bodyPr>
          <a:lstStyle/>
          <a:p>
            <a:pPr marL="164465" indent="0" algn="ctr">
              <a:lnSpc>
                <a:spcPct val="115000"/>
              </a:lnSpc>
              <a:buNone/>
            </a:pPr>
            <a:r>
              <a:rPr lang="en-AU" sz="3600" i="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God has spoken! </a:t>
            </a:r>
            <a:endParaRPr lang="en-AU" sz="36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64465" indent="0" algn="ctr">
              <a:lnSpc>
                <a:spcPct val="115000"/>
              </a:lnSpc>
              <a:spcAft>
                <a:spcPts val="0"/>
              </a:spcAft>
              <a:buNone/>
            </a:pPr>
            <a:r>
              <a:rPr lang="en-AU" sz="3600" i="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 event has occurred which is not understandable </a:t>
            </a:r>
            <a:r>
              <a:rPr lang="en-AU" sz="3600" i="1" kern="100" dirty="0">
                <a:solidFill>
                  <a:schemeClr val="tx1"/>
                </a:solidFill>
                <a:latin typeface="Calibri" panose="020F0502020204030204" pitchFamily="34" charset="0"/>
                <a:ea typeface="Calibri" panose="020F0502020204030204" pitchFamily="34" charset="0"/>
                <a:cs typeface="Calibri" panose="020F0502020204030204" pitchFamily="34" charset="0"/>
              </a:rPr>
              <a:t>(rational</a:t>
            </a:r>
            <a:r>
              <a:rPr lang="en-AU" sz="3600" i="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explicable (</a:t>
            </a:r>
            <a:r>
              <a:rPr lang="en-AU" sz="3600" i="1" kern="100" dirty="0">
                <a:solidFill>
                  <a:schemeClr val="tx1"/>
                </a:solidFill>
                <a:latin typeface="Calibri" panose="020F0502020204030204" pitchFamily="34" charset="0"/>
                <a:ea typeface="Calibri" panose="020F0502020204030204" pitchFamily="34" charset="0"/>
                <a:cs typeface="Calibri" panose="020F0502020204030204" pitchFamily="34" charset="0"/>
              </a:rPr>
              <a:t>logical</a:t>
            </a:r>
            <a:r>
              <a:rPr lang="en-AU" sz="3600" i="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AU" sz="36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164465" indent="0" algn="ctr">
              <a:lnSpc>
                <a:spcPct val="115000"/>
              </a:lnSpc>
              <a:spcBef>
                <a:spcPts val="0"/>
              </a:spcBef>
              <a:buNone/>
            </a:pPr>
            <a:r>
              <a:rPr lang="en-AU" sz="3600" i="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or in any way replicable (repeatable) </a:t>
            </a:r>
          </a:p>
          <a:p>
            <a:pPr marL="164465" indent="0" algn="ctr">
              <a:lnSpc>
                <a:spcPct val="115000"/>
              </a:lnSpc>
              <a:spcBef>
                <a:spcPts val="0"/>
              </a:spcBef>
              <a:buNone/>
            </a:pPr>
            <a:r>
              <a:rPr lang="en-AU" sz="3600" i="1"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by any other than God.</a:t>
            </a:r>
            <a:endParaRPr lang="en-AU" sz="36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0122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18D8A-58A1-DE29-447B-EAB1CAD0E391}"/>
              </a:ext>
            </a:extLst>
          </p:cNvPr>
          <p:cNvSpPr>
            <a:spLocks noGrp="1"/>
          </p:cNvSpPr>
          <p:nvPr>
            <p:ph type="title"/>
          </p:nvPr>
        </p:nvSpPr>
        <p:spPr/>
        <p:txBody>
          <a:bodyPr/>
          <a:lstStyle/>
          <a:p>
            <a:r>
              <a:rPr lang="en-US" b="1" dirty="0"/>
              <a:t>Purpose of Jesus’ Miracles</a:t>
            </a:r>
          </a:p>
        </p:txBody>
      </p:sp>
      <p:sp>
        <p:nvSpPr>
          <p:cNvPr id="3" name="Content Placeholder 2">
            <a:extLst>
              <a:ext uri="{FF2B5EF4-FFF2-40B4-BE49-F238E27FC236}">
                <a16:creationId xmlns:a16="http://schemas.microsoft.com/office/drawing/2014/main" id="{B2BE4082-0DF9-4A34-01D8-29DB7244F832}"/>
              </a:ext>
            </a:extLst>
          </p:cNvPr>
          <p:cNvSpPr>
            <a:spLocks noGrp="1"/>
          </p:cNvSpPr>
          <p:nvPr>
            <p:ph idx="1"/>
          </p:nvPr>
        </p:nvSpPr>
        <p:spPr/>
        <p:txBody>
          <a:bodyPr/>
          <a:lstStyle/>
          <a:p>
            <a:r>
              <a:rPr lang="en-US" dirty="0"/>
              <a:t>Kingdom of God is present – embodied in the King</a:t>
            </a:r>
          </a:p>
          <a:p>
            <a:r>
              <a:rPr lang="en-US" dirty="0"/>
              <a:t>Act of redemption is offered</a:t>
            </a:r>
          </a:p>
          <a:p>
            <a:r>
              <a:rPr lang="en-US" dirty="0"/>
              <a:t>God’s mercy and love is reinforced</a:t>
            </a:r>
          </a:p>
          <a:p>
            <a:r>
              <a:rPr lang="en-US" dirty="0"/>
              <a:t>Window into transcendence is provided</a:t>
            </a:r>
          </a:p>
          <a:p>
            <a:r>
              <a:rPr lang="en-US" dirty="0"/>
              <a:t>Divine power (authority) is displayed…….</a:t>
            </a:r>
          </a:p>
        </p:txBody>
      </p:sp>
    </p:spTree>
    <p:extLst>
      <p:ext uri="{BB962C8B-B14F-4D97-AF65-F5344CB8AC3E}">
        <p14:creationId xmlns:p14="http://schemas.microsoft.com/office/powerpoint/2010/main" val="2568806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89064-84C0-68F8-5BFA-9241148BA11B}"/>
              </a:ext>
            </a:extLst>
          </p:cNvPr>
          <p:cNvSpPr>
            <a:spLocks noGrp="1"/>
          </p:cNvSpPr>
          <p:nvPr>
            <p:ph type="title"/>
          </p:nvPr>
        </p:nvSpPr>
        <p:spPr/>
        <p:txBody>
          <a:bodyPr/>
          <a:lstStyle/>
          <a:p>
            <a:r>
              <a:rPr lang="en-US" b="1" dirty="0"/>
              <a:t>The working of Jesus’ Power</a:t>
            </a:r>
          </a:p>
        </p:txBody>
      </p:sp>
      <p:sp>
        <p:nvSpPr>
          <p:cNvPr id="3" name="Content Placeholder 2">
            <a:extLst>
              <a:ext uri="{FF2B5EF4-FFF2-40B4-BE49-F238E27FC236}">
                <a16:creationId xmlns:a16="http://schemas.microsoft.com/office/drawing/2014/main" id="{541FB60D-838A-2302-86EA-43E29A8A930D}"/>
              </a:ext>
            </a:extLst>
          </p:cNvPr>
          <p:cNvSpPr>
            <a:spLocks noGrp="1"/>
          </p:cNvSpPr>
          <p:nvPr>
            <p:ph idx="1"/>
          </p:nvPr>
        </p:nvSpPr>
        <p:spPr/>
        <p:txBody>
          <a:bodyPr>
            <a:normAutofit fontScale="92500" lnSpcReduction="20000"/>
          </a:bodyPr>
          <a:lstStyle/>
          <a:p>
            <a:pPr>
              <a:lnSpc>
                <a:spcPct val="150000"/>
              </a:lnSpc>
            </a:pPr>
            <a:r>
              <a:rPr lang="en-AU" b="1" i="1" dirty="0" err="1">
                <a:solidFill>
                  <a:srgbClr val="000000"/>
                </a:solidFill>
                <a:effectLst/>
                <a:latin typeface="Calibri" panose="020F0502020204030204" pitchFamily="34" charset="0"/>
                <a:ea typeface="Times New Roman" panose="02020603050405020304" pitchFamily="18" charset="0"/>
              </a:rPr>
              <a:t>δύν</a:t>
            </a:r>
            <a:r>
              <a:rPr lang="en-AU" b="1" i="1" dirty="0">
                <a:solidFill>
                  <a:srgbClr val="000000"/>
                </a:solidFill>
                <a:effectLst/>
                <a:latin typeface="Calibri" panose="020F0502020204030204" pitchFamily="34" charset="0"/>
                <a:ea typeface="Times New Roman" panose="02020603050405020304" pitchFamily="18" charset="0"/>
              </a:rPr>
              <a:t>α</a:t>
            </a:r>
            <a:r>
              <a:rPr lang="en-AU" b="1" i="1" dirty="0" err="1">
                <a:solidFill>
                  <a:srgbClr val="000000"/>
                </a:solidFill>
                <a:effectLst/>
                <a:latin typeface="Calibri" panose="020F0502020204030204" pitchFamily="34" charset="0"/>
                <a:ea typeface="Times New Roman" panose="02020603050405020304" pitchFamily="18" charset="0"/>
              </a:rPr>
              <a:t>μις</a:t>
            </a:r>
            <a:r>
              <a:rPr lang="en-AU" b="1" dirty="0">
                <a:effectLst/>
                <a:latin typeface="Calibri" panose="020F0502020204030204" pitchFamily="34" charset="0"/>
                <a:ea typeface="Calibri" panose="020F0502020204030204" pitchFamily="34" charset="0"/>
              </a:rPr>
              <a:t> (</a:t>
            </a:r>
            <a:r>
              <a:rPr lang="en-AU" b="1" dirty="0" err="1">
                <a:effectLst/>
                <a:latin typeface="Calibri" panose="020F0502020204030204" pitchFamily="34" charset="0"/>
                <a:ea typeface="Calibri" panose="020F0502020204030204" pitchFamily="34" charset="0"/>
              </a:rPr>
              <a:t>dynamis</a:t>
            </a:r>
            <a:r>
              <a:rPr lang="en-AU" b="1" dirty="0">
                <a:effectLst/>
                <a:latin typeface="Calibri" panose="020F0502020204030204" pitchFamily="34" charset="0"/>
                <a:ea typeface="Calibri" panose="020F0502020204030204" pitchFamily="34" charset="0"/>
              </a:rPr>
              <a:t>)</a:t>
            </a:r>
            <a:r>
              <a:rPr lang="en-AU" dirty="0">
                <a:effectLst/>
                <a:latin typeface="Calibri" panose="020F0502020204030204" pitchFamily="34" charset="0"/>
                <a:ea typeface="Calibri" panose="020F0502020204030204" pitchFamily="34" charset="0"/>
              </a:rPr>
              <a:t>, </a:t>
            </a:r>
            <a:r>
              <a:rPr lang="en-AU" dirty="0">
                <a:solidFill>
                  <a:srgbClr val="FF0000"/>
                </a:solidFill>
                <a:effectLst/>
                <a:latin typeface="Calibri" panose="020F0502020204030204" pitchFamily="34" charset="0"/>
                <a:ea typeface="Calibri" panose="020F0502020204030204" pitchFamily="34" charset="0"/>
              </a:rPr>
              <a:t>which literally means ‘power’ or ‘work of power’</a:t>
            </a:r>
            <a:r>
              <a:rPr lang="en-AU" dirty="0">
                <a:effectLst/>
              </a:rPr>
              <a:t> </a:t>
            </a:r>
          </a:p>
          <a:p>
            <a:pPr>
              <a:lnSpc>
                <a:spcPct val="150000"/>
              </a:lnSpc>
            </a:pPr>
            <a:r>
              <a:rPr lang="en-AU" b="1" i="1" dirty="0" err="1">
                <a:solidFill>
                  <a:srgbClr val="000000"/>
                </a:solidFill>
                <a:effectLst/>
                <a:latin typeface="Calibri" panose="020F0502020204030204" pitchFamily="34" charset="0"/>
                <a:ea typeface="Times New Roman" panose="02020603050405020304" pitchFamily="18" charset="0"/>
              </a:rPr>
              <a:t>ἔργον</a:t>
            </a:r>
            <a:r>
              <a:rPr lang="en-AU" b="1" dirty="0">
                <a:solidFill>
                  <a:srgbClr val="000000"/>
                </a:solidFill>
                <a:effectLst/>
                <a:latin typeface="Calibri" panose="020F0502020204030204" pitchFamily="34" charset="0"/>
                <a:ea typeface="Times New Roman" panose="02020603050405020304" pitchFamily="18" charset="0"/>
              </a:rPr>
              <a:t> (ergon)</a:t>
            </a:r>
            <a:r>
              <a:rPr lang="en-AU" dirty="0">
                <a:solidFill>
                  <a:srgbClr val="000000"/>
                </a:solidFill>
                <a:effectLst/>
                <a:latin typeface="Calibri" panose="020F0502020204030204" pitchFamily="34" charset="0"/>
                <a:ea typeface="Times New Roman" panose="02020603050405020304" pitchFamily="18" charset="0"/>
              </a:rPr>
              <a:t>, </a:t>
            </a:r>
            <a:r>
              <a:rPr lang="en-AU" dirty="0">
                <a:solidFill>
                  <a:srgbClr val="FF0000"/>
                </a:solidFill>
                <a:effectLst/>
                <a:latin typeface="Calibri" panose="020F0502020204030204" pitchFamily="34" charset="0"/>
                <a:ea typeface="Times New Roman" panose="02020603050405020304" pitchFamily="18" charset="0"/>
              </a:rPr>
              <a:t>which means ‘work’</a:t>
            </a:r>
            <a:endParaRPr lang="en-AU" dirty="0">
              <a:solidFill>
                <a:srgbClr val="FF0000"/>
              </a:solidFill>
              <a:latin typeface="Calibri" panose="020F0502020204030204" pitchFamily="34" charset="0"/>
              <a:ea typeface="Times New Roman" panose="02020603050405020304" pitchFamily="18" charset="0"/>
            </a:endParaRPr>
          </a:p>
          <a:p>
            <a:pPr>
              <a:lnSpc>
                <a:spcPct val="150000"/>
              </a:lnSpc>
              <a:spcBef>
                <a:spcPts val="0"/>
              </a:spcBef>
            </a:pPr>
            <a:r>
              <a:rPr lang="en-AU" b="1" i="1" dirty="0" err="1">
                <a:solidFill>
                  <a:srgbClr val="000000"/>
                </a:solidFill>
                <a:effectLst/>
                <a:latin typeface="Calibri" panose="020F0502020204030204" pitchFamily="34" charset="0"/>
                <a:ea typeface="Times New Roman" panose="02020603050405020304" pitchFamily="18" charset="0"/>
              </a:rPr>
              <a:t>σημεῖον</a:t>
            </a:r>
            <a:r>
              <a:rPr lang="en-AU" b="1" dirty="0">
                <a:solidFill>
                  <a:srgbClr val="000000"/>
                </a:solidFill>
                <a:effectLst/>
                <a:latin typeface="Calibri" panose="020F0502020204030204" pitchFamily="34" charset="0"/>
                <a:ea typeface="Times New Roman" panose="02020603050405020304" pitchFamily="18" charset="0"/>
              </a:rPr>
              <a:t> (</a:t>
            </a:r>
            <a:r>
              <a:rPr lang="en-AU" b="1" dirty="0" err="1">
                <a:solidFill>
                  <a:srgbClr val="000000"/>
                </a:solidFill>
                <a:effectLst/>
                <a:latin typeface="Calibri" panose="020F0502020204030204" pitchFamily="34" charset="0"/>
                <a:ea typeface="Times New Roman" panose="02020603050405020304" pitchFamily="18" charset="0"/>
              </a:rPr>
              <a:t>sēmeion</a:t>
            </a:r>
            <a:r>
              <a:rPr lang="en-AU" b="1" dirty="0">
                <a:solidFill>
                  <a:srgbClr val="000000"/>
                </a:solidFill>
                <a:effectLst/>
                <a:latin typeface="Calibri" panose="020F0502020204030204" pitchFamily="34" charset="0"/>
                <a:ea typeface="Times New Roman" panose="02020603050405020304" pitchFamily="18" charset="0"/>
              </a:rPr>
              <a:t>)</a:t>
            </a:r>
            <a:r>
              <a:rPr lang="en-AU" dirty="0">
                <a:solidFill>
                  <a:srgbClr val="000000"/>
                </a:solidFill>
                <a:effectLst/>
                <a:latin typeface="Calibri" panose="020F0502020204030204" pitchFamily="34" charset="0"/>
                <a:ea typeface="Times New Roman" panose="02020603050405020304" pitchFamily="18" charset="0"/>
              </a:rPr>
              <a:t>, </a:t>
            </a:r>
            <a:r>
              <a:rPr lang="en-AU" dirty="0">
                <a:solidFill>
                  <a:srgbClr val="FF0000"/>
                </a:solidFill>
                <a:effectLst/>
                <a:latin typeface="Calibri" panose="020F0502020204030204" pitchFamily="34" charset="0"/>
                <a:ea typeface="Times New Roman" panose="02020603050405020304" pitchFamily="18" charset="0"/>
              </a:rPr>
              <a:t>which means ‘sign’</a:t>
            </a:r>
            <a:r>
              <a:rPr lang="en-AU" dirty="0">
                <a:effectLst/>
              </a:rPr>
              <a:t> </a:t>
            </a:r>
          </a:p>
          <a:p>
            <a:pPr marL="0" indent="0">
              <a:lnSpc>
                <a:spcPct val="150000"/>
              </a:lnSpc>
              <a:spcBef>
                <a:spcPts val="0"/>
              </a:spcBef>
              <a:buNone/>
            </a:pPr>
            <a:endParaRPr lang="en-AU" dirty="0"/>
          </a:p>
          <a:p>
            <a:pPr marL="0" indent="0">
              <a:lnSpc>
                <a:spcPct val="150000"/>
              </a:lnSpc>
              <a:spcBef>
                <a:spcPts val="0"/>
              </a:spcBef>
              <a:buNone/>
            </a:pPr>
            <a:r>
              <a:rPr lang="en-AU" b="1" dirty="0"/>
              <a:t>=</a:t>
            </a:r>
            <a:r>
              <a:rPr lang="en-AU" dirty="0"/>
              <a:t> Jesus </a:t>
            </a:r>
            <a:r>
              <a:rPr lang="en-AU" b="1" dirty="0"/>
              <a:t>worked</a:t>
            </a:r>
            <a:r>
              <a:rPr lang="en-AU" dirty="0"/>
              <a:t> His </a:t>
            </a:r>
            <a:r>
              <a:rPr lang="en-AU" b="1" dirty="0"/>
              <a:t>power</a:t>
            </a:r>
            <a:r>
              <a:rPr lang="en-AU" dirty="0"/>
              <a:t> for the purpose of presenting a </a:t>
            </a:r>
            <a:r>
              <a:rPr lang="en-AU" b="1" u="sng" dirty="0"/>
              <a:t>sign</a:t>
            </a:r>
            <a:r>
              <a:rPr lang="en-AU" dirty="0"/>
              <a:t> to the people</a:t>
            </a:r>
          </a:p>
          <a:p>
            <a:pPr marL="0" indent="0">
              <a:lnSpc>
                <a:spcPct val="150000"/>
              </a:lnSpc>
              <a:spcBef>
                <a:spcPts val="0"/>
              </a:spcBef>
              <a:buNone/>
            </a:pPr>
            <a:r>
              <a:rPr lang="en-AU" dirty="0"/>
              <a:t>? </a:t>
            </a:r>
            <a:r>
              <a:rPr lang="en-AU" b="1" dirty="0"/>
              <a:t>Sign</a:t>
            </a:r>
            <a:r>
              <a:rPr lang="en-AU" dirty="0"/>
              <a:t> = KOG (Jesus) is here; redemption; mercy; transcendence; power/authority</a:t>
            </a:r>
          </a:p>
          <a:p>
            <a:pPr>
              <a:lnSpc>
                <a:spcPct val="150000"/>
              </a:lnSpc>
              <a:spcBef>
                <a:spcPts val="0"/>
              </a:spcBef>
            </a:pPr>
            <a:endParaRPr lang="en-AU" dirty="0"/>
          </a:p>
          <a:p>
            <a:pPr>
              <a:lnSpc>
                <a:spcPct val="150000"/>
              </a:lnSpc>
              <a:spcBef>
                <a:spcPts val="0"/>
              </a:spcBef>
            </a:pPr>
            <a:endParaRPr lang="en-US" dirty="0"/>
          </a:p>
        </p:txBody>
      </p:sp>
    </p:spTree>
    <p:extLst>
      <p:ext uri="{BB962C8B-B14F-4D97-AF65-F5344CB8AC3E}">
        <p14:creationId xmlns:p14="http://schemas.microsoft.com/office/powerpoint/2010/main" val="10244707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56A45-D0D2-A4E0-DCE6-A0F53D912CFC}"/>
              </a:ext>
            </a:extLst>
          </p:cNvPr>
          <p:cNvSpPr>
            <a:spLocks noGrp="1"/>
          </p:cNvSpPr>
          <p:nvPr>
            <p:ph type="title"/>
          </p:nvPr>
        </p:nvSpPr>
        <p:spPr/>
        <p:txBody>
          <a:bodyPr/>
          <a:lstStyle/>
          <a:p>
            <a:r>
              <a:rPr lang="en-US" b="1" dirty="0"/>
              <a:t>Matthew 24:30</a:t>
            </a:r>
          </a:p>
        </p:txBody>
      </p:sp>
      <p:sp>
        <p:nvSpPr>
          <p:cNvPr id="3" name="Content Placeholder 2">
            <a:extLst>
              <a:ext uri="{FF2B5EF4-FFF2-40B4-BE49-F238E27FC236}">
                <a16:creationId xmlns:a16="http://schemas.microsoft.com/office/drawing/2014/main" id="{F52DE374-7622-CA53-6EA6-F7369C317D4F}"/>
              </a:ext>
            </a:extLst>
          </p:cNvPr>
          <p:cNvSpPr>
            <a:spLocks noGrp="1"/>
          </p:cNvSpPr>
          <p:nvPr>
            <p:ph idx="1"/>
          </p:nvPr>
        </p:nvSpPr>
        <p:spPr/>
        <p:txBody>
          <a:bodyPr anchor="t">
            <a:normAutofit/>
          </a:bodyPr>
          <a:lstStyle/>
          <a:p>
            <a:pPr marL="0" indent="0" algn="ctr">
              <a:buNone/>
            </a:pPr>
            <a:r>
              <a:rPr lang="en-AU" b="0" i="0" dirty="0">
                <a:solidFill>
                  <a:schemeClr val="tx1"/>
                </a:solidFill>
                <a:effectLst/>
                <a:latin typeface="Roboto" panose="02000000000000000000" pitchFamily="2" charset="0"/>
              </a:rPr>
              <a:t>“Then will appear the </a:t>
            </a:r>
            <a:r>
              <a:rPr lang="en-AU" b="1" i="0" dirty="0">
                <a:solidFill>
                  <a:srgbClr val="FF0000"/>
                </a:solidFill>
                <a:effectLst/>
                <a:latin typeface="Roboto" panose="02000000000000000000" pitchFamily="2" charset="0"/>
              </a:rPr>
              <a:t>sign</a:t>
            </a:r>
            <a:r>
              <a:rPr lang="en-AU" b="0" i="0" dirty="0">
                <a:solidFill>
                  <a:srgbClr val="FF0000"/>
                </a:solidFill>
                <a:effectLst/>
                <a:latin typeface="Roboto" panose="02000000000000000000" pitchFamily="2" charset="0"/>
              </a:rPr>
              <a:t> of the Son of Man </a:t>
            </a:r>
            <a:r>
              <a:rPr lang="en-AU" b="0" i="0" dirty="0">
                <a:solidFill>
                  <a:schemeClr val="tx1"/>
                </a:solidFill>
                <a:effectLst/>
                <a:latin typeface="Roboto" panose="02000000000000000000" pitchFamily="2" charset="0"/>
              </a:rPr>
              <a:t>in heaven. And then all</a:t>
            </a:r>
          </a:p>
          <a:p>
            <a:pPr marL="0" indent="0" algn="ctr">
              <a:buNone/>
            </a:pPr>
            <a:r>
              <a:rPr lang="en-AU" b="0" i="0" dirty="0">
                <a:solidFill>
                  <a:schemeClr val="tx1"/>
                </a:solidFill>
                <a:effectLst/>
                <a:latin typeface="Roboto" panose="02000000000000000000" pitchFamily="2" charset="0"/>
              </a:rPr>
              <a:t> the peoples of the earth will mourn when they see </a:t>
            </a:r>
            <a:r>
              <a:rPr lang="en-AU" b="0" i="0" dirty="0">
                <a:solidFill>
                  <a:srgbClr val="FF0000"/>
                </a:solidFill>
                <a:effectLst/>
                <a:latin typeface="Roboto" panose="02000000000000000000" pitchFamily="2" charset="0"/>
              </a:rPr>
              <a:t>the Son of Man</a:t>
            </a:r>
          </a:p>
          <a:p>
            <a:pPr marL="0" indent="0" algn="ctr">
              <a:buNone/>
            </a:pPr>
            <a:r>
              <a:rPr lang="en-AU" b="0" i="0" dirty="0">
                <a:solidFill>
                  <a:schemeClr val="tx1"/>
                </a:solidFill>
                <a:effectLst/>
                <a:latin typeface="Roboto" panose="02000000000000000000" pitchFamily="2" charset="0"/>
              </a:rPr>
              <a:t> coming on the clouds of heaven, with power and great glory.”</a:t>
            </a:r>
          </a:p>
          <a:p>
            <a:pPr marL="0" indent="0" algn="ctr">
              <a:buNone/>
            </a:pPr>
            <a:endParaRPr lang="en-AU" dirty="0">
              <a:solidFill>
                <a:schemeClr val="tx1"/>
              </a:solidFill>
              <a:latin typeface="Roboto" panose="02000000000000000000" pitchFamily="2" charset="0"/>
            </a:endParaRPr>
          </a:p>
          <a:p>
            <a:pPr marL="0" indent="0" algn="ctr">
              <a:buNone/>
            </a:pPr>
            <a:r>
              <a:rPr lang="en-AU" sz="2800" dirty="0">
                <a:solidFill>
                  <a:srgbClr val="0070C0"/>
                </a:solidFill>
                <a:latin typeface="Roboto" panose="02000000000000000000" pitchFamily="2" charset="0"/>
              </a:rPr>
              <a:t>The Son of Man will again be His own sign</a:t>
            </a:r>
          </a:p>
          <a:p>
            <a:pPr marL="0" indent="0" algn="ctr">
              <a:buNone/>
            </a:pPr>
            <a:r>
              <a:rPr lang="en-AU" dirty="0">
                <a:solidFill>
                  <a:schemeClr val="tx1"/>
                </a:solidFill>
              </a:rPr>
              <a:t>(</a:t>
            </a:r>
            <a:r>
              <a:rPr lang="en-AU" dirty="0"/>
              <a:t>KOG here; redemption; mercy; transcendence; power/authority)</a:t>
            </a:r>
          </a:p>
          <a:p>
            <a:pPr marL="0" indent="0" algn="ctr">
              <a:buNone/>
            </a:pPr>
            <a:endParaRPr lang="en-US" dirty="0">
              <a:solidFill>
                <a:srgbClr val="0070C0"/>
              </a:solidFill>
            </a:endParaRPr>
          </a:p>
        </p:txBody>
      </p:sp>
    </p:spTree>
    <p:extLst>
      <p:ext uri="{BB962C8B-B14F-4D97-AF65-F5344CB8AC3E}">
        <p14:creationId xmlns:p14="http://schemas.microsoft.com/office/powerpoint/2010/main" val="2006748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5861A-4F9B-11AB-5CA4-9A3156B4077C}"/>
              </a:ext>
            </a:extLst>
          </p:cNvPr>
          <p:cNvSpPr>
            <a:spLocks noGrp="1"/>
          </p:cNvSpPr>
          <p:nvPr>
            <p:ph type="title"/>
          </p:nvPr>
        </p:nvSpPr>
        <p:spPr/>
        <p:txBody>
          <a:bodyPr/>
          <a:lstStyle/>
          <a:p>
            <a:r>
              <a:rPr lang="en-US" b="1" dirty="0"/>
              <a:t>Miracles for Today?</a:t>
            </a:r>
          </a:p>
        </p:txBody>
      </p:sp>
      <p:sp>
        <p:nvSpPr>
          <p:cNvPr id="3" name="Content Placeholder 2">
            <a:extLst>
              <a:ext uri="{FF2B5EF4-FFF2-40B4-BE49-F238E27FC236}">
                <a16:creationId xmlns:a16="http://schemas.microsoft.com/office/drawing/2014/main" id="{41DBFDF1-D73A-32C1-6952-69826E1FD5D5}"/>
              </a:ext>
            </a:extLst>
          </p:cNvPr>
          <p:cNvSpPr>
            <a:spLocks noGrp="1"/>
          </p:cNvSpPr>
          <p:nvPr>
            <p:ph idx="1"/>
          </p:nvPr>
        </p:nvSpPr>
        <p:spPr/>
        <p:txBody>
          <a:bodyPr/>
          <a:lstStyle/>
          <a:p>
            <a:pPr>
              <a:lnSpc>
                <a:spcPct val="150000"/>
              </a:lnSpc>
              <a:spcAft>
                <a:spcPts val="0"/>
              </a:spcAft>
            </a:pPr>
            <a:r>
              <a:rPr lang="en-US" dirty="0"/>
              <a:t>Life itself is a miracle</a:t>
            </a:r>
          </a:p>
          <a:p>
            <a:pPr>
              <a:lnSpc>
                <a:spcPct val="150000"/>
              </a:lnSpc>
              <a:spcAft>
                <a:spcPts val="0"/>
              </a:spcAft>
            </a:pPr>
            <a:r>
              <a:rPr lang="en-US" dirty="0"/>
              <a:t>The miracle of salvation</a:t>
            </a:r>
          </a:p>
          <a:p>
            <a:pPr>
              <a:lnSpc>
                <a:spcPct val="150000"/>
              </a:lnSpc>
              <a:spcAft>
                <a:spcPts val="0"/>
              </a:spcAft>
            </a:pPr>
            <a:r>
              <a:rPr lang="en-US" dirty="0"/>
              <a:t>“unseen” miracles</a:t>
            </a:r>
          </a:p>
          <a:p>
            <a:pPr>
              <a:lnSpc>
                <a:spcPct val="150000"/>
              </a:lnSpc>
              <a:spcAft>
                <a:spcPts val="0"/>
              </a:spcAft>
            </a:pPr>
            <a:r>
              <a:rPr lang="en-US" dirty="0"/>
              <a:t>Spectacular miracles</a:t>
            </a:r>
          </a:p>
        </p:txBody>
      </p:sp>
    </p:spTree>
    <p:extLst>
      <p:ext uri="{BB962C8B-B14F-4D97-AF65-F5344CB8AC3E}">
        <p14:creationId xmlns:p14="http://schemas.microsoft.com/office/powerpoint/2010/main" val="941146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84557-A997-C092-965A-6FCAFF1567B0}"/>
              </a:ext>
            </a:extLst>
          </p:cNvPr>
          <p:cNvSpPr>
            <a:spLocks noGrp="1"/>
          </p:cNvSpPr>
          <p:nvPr>
            <p:ph type="title"/>
          </p:nvPr>
        </p:nvSpPr>
        <p:spPr/>
        <p:txBody>
          <a:bodyPr/>
          <a:lstStyle/>
          <a:p>
            <a:r>
              <a:rPr lang="en-US" b="1" dirty="0"/>
              <a:t>Summary</a:t>
            </a:r>
          </a:p>
        </p:txBody>
      </p:sp>
      <p:sp>
        <p:nvSpPr>
          <p:cNvPr id="3" name="Content Placeholder 2">
            <a:extLst>
              <a:ext uri="{FF2B5EF4-FFF2-40B4-BE49-F238E27FC236}">
                <a16:creationId xmlns:a16="http://schemas.microsoft.com/office/drawing/2014/main" id="{383F7249-446F-D40D-FDA8-8044BC6D53F6}"/>
              </a:ext>
            </a:extLst>
          </p:cNvPr>
          <p:cNvSpPr>
            <a:spLocks noGrp="1"/>
          </p:cNvSpPr>
          <p:nvPr>
            <p:ph idx="1"/>
          </p:nvPr>
        </p:nvSpPr>
        <p:spPr/>
        <p:txBody>
          <a:bodyPr>
            <a:normAutofit lnSpcReduction="10000"/>
          </a:bodyPr>
          <a:lstStyle/>
          <a:p>
            <a:pPr marL="0" indent="0" algn="ctr">
              <a:lnSpc>
                <a:spcPct val="170000"/>
              </a:lnSpc>
              <a:buNone/>
            </a:pPr>
            <a:r>
              <a:rPr lang="en-AU" kern="100" dirty="0">
                <a:solidFill>
                  <a:schemeClr val="tx1"/>
                </a:solidFill>
                <a:ea typeface="Calibri" panose="020F0502020204030204" pitchFamily="34" charset="0"/>
                <a:cs typeface="Calibri" panose="020F0502020204030204" pitchFamily="34" charset="0"/>
              </a:rPr>
              <a:t>A</a:t>
            </a:r>
            <a:r>
              <a:rPr lang="en-AU" kern="100" dirty="0">
                <a:solidFill>
                  <a:schemeClr val="tx1"/>
                </a:solidFill>
                <a:effectLst/>
                <a:ea typeface="Calibri" panose="020F0502020204030204" pitchFamily="34" charset="0"/>
                <a:cs typeface="Calibri" panose="020F0502020204030204" pitchFamily="34" charset="0"/>
              </a:rPr>
              <a:t>s with His Son when He walked the earth, The Divine does not perform miracles for the purpose of wowing people with power. Where miracles do occur today, they are always for God’s greater purpose of propelling the people of His creation, by His Spirit, in the direction of His kingdom. </a:t>
            </a:r>
          </a:p>
          <a:p>
            <a:pPr marL="0" indent="0" algn="ctr">
              <a:lnSpc>
                <a:spcPct val="170000"/>
              </a:lnSpc>
              <a:buNone/>
            </a:pPr>
            <a:r>
              <a:rPr lang="en-AU" kern="100" dirty="0">
                <a:solidFill>
                  <a:schemeClr val="tx1"/>
                </a:solidFill>
                <a:effectLst/>
                <a:ea typeface="Calibri" panose="020F0502020204030204" pitchFamily="34" charset="0"/>
                <a:cs typeface="Calibri" panose="020F0502020204030204" pitchFamily="34" charset="0"/>
              </a:rPr>
              <a:t>(e.g. Mt 3:2; Mk 1:15; Lk 17:20-21; Jn 18:36)</a:t>
            </a:r>
            <a:endParaRPr lang="en-AU" kern="100" dirty="0">
              <a:solidFill>
                <a:schemeClr val="tx1"/>
              </a:solidFill>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25160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AB946B"/>
      </a:accent1>
      <a:accent2>
        <a:srgbClr val="C04F32"/>
      </a:accent2>
      <a:accent3>
        <a:srgbClr val="DD8C3C"/>
      </a:accent3>
      <a:accent4>
        <a:srgbClr val="8E684C"/>
      </a:accent4>
      <a:accent5>
        <a:srgbClr val="CBAF62"/>
      </a:accent5>
      <a:accent6>
        <a:srgbClr val="803348"/>
      </a:accent6>
      <a:hlink>
        <a:srgbClr val="86724D"/>
      </a:hlink>
      <a:folHlink>
        <a:srgbClr val="B99E84"/>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A2BEDC8B-F191-493B-BA33-0F4F800A89D3}"/>
    </a:ext>
  </a:extLst>
</a:theme>
</file>

<file path=docProps/app.xml><?xml version="1.0" encoding="utf-8"?>
<Properties xmlns="http://schemas.openxmlformats.org/officeDocument/2006/extended-properties" xmlns:vt="http://schemas.openxmlformats.org/officeDocument/2006/docPropsVTypes">
  <Template>{6C66B052-28DC-4243-8E7F-D4A87725EC74}tf10001064</Template>
  <TotalTime>198</TotalTime>
  <Words>322</Words>
  <Application>Microsoft Macintosh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Garamond</vt:lpstr>
      <vt:lpstr>Roboto</vt:lpstr>
      <vt:lpstr>Organic</vt:lpstr>
      <vt:lpstr>The Miracles of Jesus</vt:lpstr>
      <vt:lpstr>What is a Miracle?</vt:lpstr>
      <vt:lpstr>Purpose of Jesus’ Miracles</vt:lpstr>
      <vt:lpstr>The working of Jesus’ Power</vt:lpstr>
      <vt:lpstr>Matthew 24:30</vt:lpstr>
      <vt:lpstr>Miracles for Today?</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Miracles of Jesus</dc:title>
  <dc:creator>Richard Berlach</dc:creator>
  <cp:lastModifiedBy>Richard Berlach</cp:lastModifiedBy>
  <cp:revision>19</cp:revision>
  <dcterms:created xsi:type="dcterms:W3CDTF">2023-03-30T07:46:47Z</dcterms:created>
  <dcterms:modified xsi:type="dcterms:W3CDTF">2023-04-15T05:51:38Z</dcterms:modified>
</cp:coreProperties>
</file>