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60" r:id="rId4"/>
    <p:sldId id="263" r:id="rId5"/>
    <p:sldId id="266" r:id="rId6"/>
    <p:sldId id="267" r:id="rId7"/>
    <p:sldId id="310" r:id="rId8"/>
    <p:sldId id="311" r:id="rId9"/>
    <p:sldId id="312" r:id="rId10"/>
    <p:sldId id="258" r:id="rId11"/>
    <p:sldId id="276" r:id="rId12"/>
    <p:sldId id="264" r:id="rId13"/>
    <p:sldId id="309" r:id="rId14"/>
    <p:sldId id="269" r:id="rId15"/>
    <p:sldId id="315" r:id="rId16"/>
    <p:sldId id="270" r:id="rId17"/>
    <p:sldId id="313" r:id="rId18"/>
    <p:sldId id="314" r:id="rId19"/>
    <p:sldId id="316" r:id="rId20"/>
    <p:sldId id="308" r:id="rId21"/>
    <p:sldId id="292" r:id="rId22"/>
    <p:sldId id="284" r:id="rId2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E3DC-2C92-40ED-AD73-6A8CEE379B10}" type="datetimeFigureOut">
              <a:rPr lang="en-AU" smtClean="0"/>
              <a:t>14/11/2021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65CA-105C-48C4-BC15-9B7505544C6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0923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E3DC-2C92-40ED-AD73-6A8CEE379B10}" type="datetimeFigureOut">
              <a:rPr lang="en-AU" smtClean="0"/>
              <a:t>14/11/2021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65CA-105C-48C4-BC15-9B7505544C6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6654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E3DC-2C92-40ED-AD73-6A8CEE379B10}" type="datetimeFigureOut">
              <a:rPr lang="en-AU" smtClean="0"/>
              <a:t>14/11/2021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65CA-105C-48C4-BC15-9B7505544C6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9121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65598-5A12-4A2F-A56E-28B04D838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AF0D5-6DB2-498A-9031-2131873F2AB8}" type="datetimeFigureOut">
              <a:rPr lang="en-US"/>
              <a:pPr>
                <a:defRPr/>
              </a:pPr>
              <a:t>11/14/2021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42828-3E3D-411D-B590-277A035F3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665CA-8ACB-400C-91F3-8B32830C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C30BF1-26FE-4E95-AC3F-A50CB5E0A536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3619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B8158-9C84-48F6-A76C-B829355E6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40DF1-9AC1-4629-B3CB-C61612B17555}" type="datetimeFigureOut">
              <a:rPr lang="en-US"/>
              <a:pPr>
                <a:defRPr/>
              </a:pPr>
              <a:t>11/14/2021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84C9F-3B79-4323-8772-942D6FF0C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F03A5-7147-4C76-A425-FDE025A45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08DF21-262A-408D-8B50-F688F91A02D0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4763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BE74E-8298-4788-A8CF-FFB6453A0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EE9B8-CD42-423E-9FFA-1FE144D00BE9}" type="datetimeFigureOut">
              <a:rPr lang="en-US"/>
              <a:pPr>
                <a:defRPr/>
              </a:pPr>
              <a:t>11/14/2021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221FE-9F6B-4D24-8848-0144BB053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57076-25E0-4B20-A0FA-44072F9B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E69390-978F-467A-8FB6-3F6CC3996B59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94954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DA916D-F8A6-4FEC-9814-B2028059E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E392F-928C-426B-8FC4-195593E52CD5}" type="datetimeFigureOut">
              <a:rPr lang="en-US"/>
              <a:pPr>
                <a:defRPr/>
              </a:pPr>
              <a:t>11/14/2021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3677842-BF56-4922-99BC-03DE970DE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77D665D-3899-474F-A867-1ECA3C15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0759E-F7F6-46BE-8961-682CF2952650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224351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7729D75-279C-422F-A318-08DD0735C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5AA12-1E68-44C9-BAD2-0F5CA62EE7A0}" type="datetimeFigureOut">
              <a:rPr lang="en-US"/>
              <a:pPr>
                <a:defRPr/>
              </a:pPr>
              <a:t>11/14/2021</a:t>
            </a:fld>
            <a:endParaRPr lang="en-A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15C8BBD-A43F-499F-BD53-9BE733506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9B0E6C2-2EC4-418A-B3DB-687C3385B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B321F5-6348-4365-8C0F-F6709AD8B53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37226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8BD385A-1995-4971-8F58-6C23368A2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32EB5-6727-4D5B-8A4B-380355A42221}" type="datetimeFigureOut">
              <a:rPr lang="en-US"/>
              <a:pPr>
                <a:defRPr/>
              </a:pPr>
              <a:t>11/14/2021</a:t>
            </a:fld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35FABF-4496-4D18-92C1-2C0F9F2BF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42A39D-B49C-49B5-B6DB-6AC4D56D7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FDD05-10CE-4122-A6BE-7FB1F5BECAA9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10429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EFAFBF0-D1E0-4446-8037-68DEAA08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E5C53-B593-44D3-95D8-6FB6FAA9DA0B}" type="datetimeFigureOut">
              <a:rPr lang="en-US"/>
              <a:pPr>
                <a:defRPr/>
              </a:pPr>
              <a:t>11/14/2021</a:t>
            </a:fld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283BEEC-9677-4180-AFCA-06041C96D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B2CC4CD-1F5D-4F1A-A65C-036489E7B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2963C-62C1-43ED-B8DC-108084B26F24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822293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32769E1-8F1E-49EA-9AA2-79B7DC658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EAF02-9915-438A-AF5B-3A951851D09D}" type="datetimeFigureOut">
              <a:rPr lang="en-US"/>
              <a:pPr>
                <a:defRPr/>
              </a:pPr>
              <a:t>11/14/2021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64BCCC3-54BC-466B-A7B1-48629198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D10923F-6690-450D-8319-ED8F6AE51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DDA34-A384-4D28-A3BA-5A959F80EB43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8578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E3DC-2C92-40ED-AD73-6A8CEE379B10}" type="datetimeFigureOut">
              <a:rPr lang="en-AU" smtClean="0"/>
              <a:t>14/11/2021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65CA-105C-48C4-BC15-9B7505544C6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9140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123328C-7A7D-4609-9BB2-5D937A4A1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1F096-7D6F-4F2C-8B20-0F8DC743BDB9}" type="datetimeFigureOut">
              <a:rPr lang="en-US"/>
              <a:pPr>
                <a:defRPr/>
              </a:pPr>
              <a:t>11/14/2021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A888417-1566-4267-8705-6F25A6069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6F07C8-A798-4F68-9303-E548B651C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EE207A-3076-445E-A813-D09C0775B3DD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12014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F9F96-621B-4A13-BF52-5B1B98659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648C8-5EF2-4A7E-B265-D3DD8EF74D37}" type="datetimeFigureOut">
              <a:rPr lang="en-US"/>
              <a:pPr>
                <a:defRPr/>
              </a:pPr>
              <a:t>11/14/2021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F25A5-F920-47AA-869F-A92BC44CC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3E303-17AD-426D-8E92-B62A87276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3E07C-2125-4706-9FDA-18981B1A111F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68041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E4AFD-936B-409D-9BFE-E954CB53F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0218E-C210-4E90-A053-72411D0D72E4}" type="datetimeFigureOut">
              <a:rPr lang="en-US"/>
              <a:pPr>
                <a:defRPr/>
              </a:pPr>
              <a:t>11/14/2021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AC26E-7CB1-4957-BF9F-F70BD62E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B49FA-EB28-4E55-95B6-ED580ED80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95C25-60D8-4924-B67D-F07DC91CD6A0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173710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E3DC-2C92-40ED-AD73-6A8CEE379B10}" type="datetimeFigureOut">
              <a:rPr lang="en-AU" smtClean="0"/>
              <a:t>14/11/2021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65CA-105C-48C4-BC15-9B7505544C6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4934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E3DC-2C92-40ED-AD73-6A8CEE379B10}" type="datetimeFigureOut">
              <a:rPr lang="en-AU" smtClean="0"/>
              <a:t>14/11/2021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65CA-105C-48C4-BC15-9B7505544C6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6648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E3DC-2C92-40ED-AD73-6A8CEE379B10}" type="datetimeFigureOut">
              <a:rPr lang="en-AU" smtClean="0"/>
              <a:t>14/11/2021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65CA-105C-48C4-BC15-9B7505544C6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8629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E3DC-2C92-40ED-AD73-6A8CEE379B10}" type="datetimeFigureOut">
              <a:rPr lang="en-AU" smtClean="0"/>
              <a:t>14/11/2021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65CA-105C-48C4-BC15-9B7505544C6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684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E3DC-2C92-40ED-AD73-6A8CEE379B10}" type="datetimeFigureOut">
              <a:rPr lang="en-AU" smtClean="0"/>
              <a:t>14/11/2021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65CA-105C-48C4-BC15-9B7505544C6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0398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E3DC-2C92-40ED-AD73-6A8CEE379B10}" type="datetimeFigureOut">
              <a:rPr lang="en-AU" smtClean="0"/>
              <a:t>14/11/2021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65CA-105C-48C4-BC15-9B7505544C6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4791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E3DC-2C92-40ED-AD73-6A8CEE379B10}" type="datetimeFigureOut">
              <a:rPr lang="en-AU" smtClean="0"/>
              <a:t>14/11/2021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65CA-105C-48C4-BC15-9B7505544C6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6276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9E3DC-2C92-40ED-AD73-6A8CEE379B10}" type="datetimeFigureOut">
              <a:rPr lang="en-AU" smtClean="0"/>
              <a:t>14/11/2021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565CA-105C-48C4-BC15-9B7505544C6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334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D47F09F-BE0E-469E-BD04-5EFC85E762B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0BF3A09-5A81-47F8-9114-2119C803FE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B3866-434A-46AB-A6E0-BA0361B299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39BAB0-C177-432B-AEB0-1FFF3C46FCB9}" type="datetimeFigureOut">
              <a:rPr lang="en-US"/>
              <a:pPr>
                <a:defRPr/>
              </a:pPr>
              <a:t>11/14/2021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EADF3-6F42-4BE4-A6AA-1EE4046FB1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FC443-1F1C-46DF-93C1-14A20DA58D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317E0FD-1AE0-4635-913A-AC4F6842CA0A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28247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9855" y="534572"/>
            <a:ext cx="11307650" cy="3727939"/>
          </a:xfrm>
        </p:spPr>
        <p:txBody>
          <a:bodyPr>
            <a:noAutofit/>
          </a:bodyPr>
          <a:lstStyle/>
          <a:p>
            <a:r>
              <a:rPr lang="en-AU" sz="6600" dirty="0"/>
              <a:t>Building Capacity, </a:t>
            </a:r>
            <a:br>
              <a:rPr lang="en-AU" sz="6600" dirty="0"/>
            </a:br>
            <a:r>
              <a:rPr lang="en-AU" sz="6600" dirty="0"/>
              <a:t>Building Community</a:t>
            </a:r>
            <a:br>
              <a:rPr lang="en-AU" sz="6600" dirty="0"/>
            </a:br>
            <a:br>
              <a:rPr lang="en-AU" sz="6600" dirty="0"/>
            </a:br>
            <a:r>
              <a:rPr lang="en-AU" sz="6600" dirty="0"/>
              <a:t>… one piece of wood at a time…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81379"/>
            <a:ext cx="9144000" cy="1082504"/>
          </a:xfrm>
        </p:spPr>
        <p:txBody>
          <a:bodyPr>
            <a:normAutofit fontScale="55000" lnSpcReduction="20000"/>
          </a:bodyPr>
          <a:lstStyle/>
          <a:p>
            <a:r>
              <a:rPr lang="en-AU" sz="6200" b="1" dirty="0"/>
              <a:t>Sustainability, creativity, and social engagement.</a:t>
            </a:r>
          </a:p>
          <a:p>
            <a:endParaRPr lang="en-AU" dirty="0"/>
          </a:p>
          <a:p>
            <a:r>
              <a:rPr lang="en-AU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50831" y="6063883"/>
            <a:ext cx="713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Greg Miller   </a:t>
            </a: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The Joy of Wood          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826187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5606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/>
              <a:t>The benefits of using our hands</a:t>
            </a:r>
            <a:r>
              <a:rPr lang="en-US" dirty="0"/>
              <a:t>.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0080" y="2751586"/>
            <a:ext cx="4243589" cy="34419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000" b="1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Hand tool woodworking: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Sensual experience.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Strong connection between our hands and our brain.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Body awareness.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Hand-to-eye coordination.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Spatial relations.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Sense of empowerment.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Low carbon activity.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Environmentally sustainable.</a:t>
            </a:r>
            <a:endParaRPr kumimoji="0" lang="en-US" sz="19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A4F0184-26AC-4739-A010-CF3CF6377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1326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18858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003" y="365125"/>
            <a:ext cx="11397803" cy="1325563"/>
          </a:xfrm>
        </p:spPr>
        <p:txBody>
          <a:bodyPr>
            <a:noAutofit/>
          </a:bodyPr>
          <a:lstStyle/>
          <a:p>
            <a:r>
              <a:rPr lang="en-AU" sz="4800" dirty="0"/>
              <a:t>Experiencing the Magic of Making, together.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57536"/>
          </a:xfrm>
        </p:spPr>
        <p:txBody>
          <a:bodyPr>
            <a:normAutofit fontScale="85000" lnSpcReduction="20000"/>
          </a:bodyPr>
          <a:lstStyle/>
          <a:p>
            <a:r>
              <a:rPr lang="en-AU" dirty="0"/>
              <a:t>It builds </a:t>
            </a:r>
            <a:r>
              <a:rPr lang="en-AU" b="1" dirty="0"/>
              <a:t>self-confidence</a:t>
            </a:r>
            <a:r>
              <a:rPr lang="en-AU" dirty="0"/>
              <a:t> and a sense of </a:t>
            </a:r>
            <a:r>
              <a:rPr lang="en-AU" b="1" dirty="0"/>
              <a:t>empowerment</a:t>
            </a:r>
            <a:r>
              <a:rPr lang="en-AU" dirty="0"/>
              <a:t>.</a:t>
            </a:r>
          </a:p>
          <a:p>
            <a:r>
              <a:rPr lang="en-AU" dirty="0"/>
              <a:t>It builds </a:t>
            </a:r>
            <a:r>
              <a:rPr lang="en-AU" b="1" dirty="0"/>
              <a:t>community</a:t>
            </a:r>
            <a:r>
              <a:rPr lang="en-AU" dirty="0"/>
              <a:t> – </a:t>
            </a:r>
            <a:r>
              <a:rPr lang="en-AU" b="1" dirty="0"/>
              <a:t>connections between people</a:t>
            </a:r>
            <a:r>
              <a:rPr lang="en-AU" dirty="0"/>
              <a:t>.</a:t>
            </a:r>
          </a:p>
          <a:p>
            <a:r>
              <a:rPr lang="en-AU" dirty="0"/>
              <a:t>It builds </a:t>
            </a:r>
            <a:r>
              <a:rPr lang="en-AU" b="1" dirty="0"/>
              <a:t>respect for trees and for timber.</a:t>
            </a:r>
          </a:p>
          <a:p>
            <a:r>
              <a:rPr lang="en-AU" dirty="0"/>
              <a:t>It helps </a:t>
            </a:r>
            <a:r>
              <a:rPr lang="en-AU" b="1" dirty="0"/>
              <a:t>build resilience.</a:t>
            </a:r>
          </a:p>
          <a:p>
            <a:r>
              <a:rPr lang="en-AU" dirty="0"/>
              <a:t>It encourages </a:t>
            </a:r>
            <a:r>
              <a:rPr lang="en-AU" b="1" dirty="0"/>
              <a:t>thinking</a:t>
            </a:r>
            <a:r>
              <a:rPr lang="en-AU" dirty="0"/>
              <a:t> and </a:t>
            </a:r>
            <a:r>
              <a:rPr lang="en-AU" b="1" dirty="0"/>
              <a:t>action</a:t>
            </a:r>
            <a:r>
              <a:rPr lang="en-AU" dirty="0"/>
              <a:t> regarding </a:t>
            </a:r>
            <a:r>
              <a:rPr lang="en-AU" b="1" dirty="0"/>
              <a:t>sustainable living</a:t>
            </a:r>
            <a:r>
              <a:rPr lang="en-AU" dirty="0"/>
              <a:t>.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pPr marL="0" indent="0">
              <a:buNone/>
            </a:pPr>
            <a:r>
              <a:rPr lang="en-AU" dirty="0"/>
              <a:t>	</a:t>
            </a:r>
            <a:endParaRPr lang="en-AU" sz="2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0" t="3253" r="10767"/>
          <a:stretch/>
        </p:blipFill>
        <p:spPr>
          <a:xfrm>
            <a:off x="9813701" y="1690688"/>
            <a:ext cx="2009105" cy="32149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7686" y="4208126"/>
            <a:ext cx="2862518" cy="21380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58C6CA-2518-407D-9CC3-67B6454F2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363" y="3845894"/>
            <a:ext cx="2099256" cy="2788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A0D10C-5E16-4B7F-93CB-E0DA85726B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78" t="9387"/>
          <a:stretch/>
        </p:blipFill>
        <p:spPr>
          <a:xfrm>
            <a:off x="3316373" y="3799762"/>
            <a:ext cx="3914419" cy="28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27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7A909-0F4A-48A7-840D-2B1D890D2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995"/>
            <a:ext cx="10515600" cy="1325563"/>
          </a:xfrm>
        </p:spPr>
        <p:txBody>
          <a:bodyPr/>
          <a:lstStyle/>
          <a:p>
            <a:r>
              <a:rPr lang="en-AU" b="1" dirty="0"/>
              <a:t>Therapeutic Woodworking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94C761-D36F-4D6C-B541-706DB3268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31776" y="251138"/>
            <a:ext cx="4354361" cy="435133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Picture 5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943598CA-BC88-48B9-AFF3-F1A23EAC1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881" y="3650681"/>
            <a:ext cx="2956181" cy="295618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3CF2D6-0774-4F5C-8082-4A7A4084D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63" y="1369155"/>
            <a:ext cx="3995694" cy="532759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D9F70C-C2BC-44B1-9552-5F2369B0C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6698" y="3429001"/>
            <a:ext cx="4237149" cy="317786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D21CBF-537D-4EE2-8648-59C81757C9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1756" y="1347299"/>
            <a:ext cx="2274884" cy="2274884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023126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E6198-5159-4124-AC07-6A0848820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/>
              <a:t>Creating a Safe Space</a:t>
            </a:r>
          </a:p>
        </p:txBody>
      </p:sp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C3DB174C-0D9A-4DB3-95DD-B019DB5DB5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9823" y="2099764"/>
            <a:ext cx="5112428" cy="383432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9B245A-DEF7-48BA-875D-595BC8AA3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44" y="1469734"/>
            <a:ext cx="6804537" cy="510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3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7C8A2-171F-462C-9D3C-EC1F982F5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002060"/>
                </a:solidFill>
              </a:rPr>
              <a:t>Reclaiming traditional skills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15AFD-6783-48EC-B1C0-AB9BF4276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930" y="1560581"/>
            <a:ext cx="7199670" cy="4814326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>
                <a:solidFill>
                  <a:srgbClr val="002060"/>
                </a:solidFill>
              </a:rPr>
              <a:t>We have lost the skill and ability to fix things, so we discard the old and buy a new one.</a:t>
            </a:r>
          </a:p>
          <a:p>
            <a:pPr marL="0" indent="0">
              <a:buNone/>
            </a:pPr>
            <a:endParaRPr lang="en-US" altLang="en-US" dirty="0">
              <a:solidFill>
                <a:srgbClr val="002060"/>
              </a:solidFill>
            </a:endParaRPr>
          </a:p>
          <a:p>
            <a:r>
              <a:rPr lang="en-US" altLang="en-US" dirty="0">
                <a:solidFill>
                  <a:srgbClr val="002060"/>
                </a:solidFill>
              </a:rPr>
              <a:t>Basic and traditional skills are being lost, and are no longer being passed on to our kids.</a:t>
            </a:r>
          </a:p>
          <a:p>
            <a:endParaRPr lang="en-US" altLang="en-US" dirty="0">
              <a:solidFill>
                <a:srgbClr val="002060"/>
              </a:solidFill>
            </a:endParaRPr>
          </a:p>
          <a:p>
            <a:r>
              <a:rPr lang="en-US" altLang="en-US" dirty="0">
                <a:solidFill>
                  <a:srgbClr val="002060"/>
                </a:solidFill>
              </a:rPr>
              <a:t>Timber can be recycled almost indefinitely, so traditional tool skills and knowledge combined with a commitment to recycling and re-use of timber will help </a:t>
            </a:r>
            <a:r>
              <a:rPr lang="en-US" altLang="en-US" b="1" dirty="0">
                <a:solidFill>
                  <a:srgbClr val="002060"/>
                </a:solidFill>
              </a:rPr>
              <a:t>reduce the waste</a:t>
            </a:r>
            <a:r>
              <a:rPr lang="en-US" altLang="en-US" dirty="0">
                <a:solidFill>
                  <a:srgbClr val="002060"/>
                </a:solidFill>
              </a:rPr>
              <a:t>.</a:t>
            </a:r>
          </a:p>
          <a:p>
            <a:endParaRPr lang="en-US" altLang="en-US" dirty="0">
              <a:solidFill>
                <a:srgbClr val="002060"/>
              </a:solidFill>
            </a:endParaRPr>
          </a:p>
          <a:p>
            <a:r>
              <a:rPr lang="en-US" altLang="en-US" dirty="0">
                <a:solidFill>
                  <a:srgbClr val="002060"/>
                </a:solidFill>
              </a:rPr>
              <a:t>The evolution of tools and techniques reflects our changing social history.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575F48-D561-4B2C-ABAA-6E096FE0B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7870" y="365125"/>
            <a:ext cx="4009103" cy="40091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E1D543-71A6-4373-A469-767A43853F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376"/>
          <a:stretch/>
        </p:blipFill>
        <p:spPr>
          <a:xfrm>
            <a:off x="8037870" y="4509165"/>
            <a:ext cx="4009103" cy="224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37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3C21-E8B9-4A43-BC7D-4929B9008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/>
              <a:t>Our scope of activities are evolving…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573DD44-F6A2-4661-951D-D0818315D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2523"/>
            <a:ext cx="6558552" cy="4605541"/>
          </a:xfrm>
        </p:spPr>
        <p:txBody>
          <a:bodyPr>
            <a:normAutofit fontScale="85000" lnSpcReduction="20000"/>
          </a:bodyPr>
          <a:lstStyle/>
          <a:p>
            <a:r>
              <a:rPr lang="en-AU" dirty="0"/>
              <a:t>School incursions </a:t>
            </a:r>
            <a:r>
              <a:rPr lang="en-AU" sz="3600" b="1" dirty="0">
                <a:solidFill>
                  <a:srgbClr val="FF0000"/>
                </a:solidFill>
              </a:rPr>
              <a:t>X</a:t>
            </a:r>
          </a:p>
          <a:p>
            <a:r>
              <a:rPr lang="en-AU" dirty="0"/>
              <a:t>Festival woodworking activities for kids and families </a:t>
            </a:r>
          </a:p>
          <a:p>
            <a:r>
              <a:rPr lang="en-AU" dirty="0"/>
              <a:t>Public workshops  </a:t>
            </a:r>
            <a:r>
              <a:rPr lang="en-AU" sz="4000" dirty="0">
                <a:solidFill>
                  <a:srgbClr val="FF0000"/>
                </a:solidFill>
              </a:rPr>
              <a:t>…….</a:t>
            </a:r>
          </a:p>
          <a:p>
            <a:r>
              <a:rPr lang="en-AU" dirty="0"/>
              <a:t>Private workshops, </a:t>
            </a:r>
            <a:r>
              <a:rPr lang="en-AU" dirty="0" err="1"/>
              <a:t>eg</a:t>
            </a:r>
            <a:r>
              <a:rPr lang="en-AU" dirty="0"/>
              <a:t> </a:t>
            </a:r>
            <a:r>
              <a:rPr lang="en-AU" dirty="0" err="1"/>
              <a:t>Homeschoolers</a:t>
            </a:r>
            <a:r>
              <a:rPr lang="en-AU" dirty="0"/>
              <a:t> and family groups  </a:t>
            </a:r>
            <a:r>
              <a:rPr lang="en-AU" sz="3900" dirty="0">
                <a:solidFill>
                  <a:srgbClr val="FF0000"/>
                </a:solidFill>
              </a:rPr>
              <a:t>……</a:t>
            </a:r>
            <a:endParaRPr lang="en-AU" dirty="0">
              <a:solidFill>
                <a:srgbClr val="FF0000"/>
              </a:solidFill>
            </a:endParaRPr>
          </a:p>
          <a:p>
            <a:r>
              <a:rPr lang="en-AU" dirty="0"/>
              <a:t>Heritage demonstrations and interactive displays.  </a:t>
            </a:r>
          </a:p>
          <a:p>
            <a:r>
              <a:rPr lang="en-AU" dirty="0"/>
              <a:t>On-line shops.</a:t>
            </a:r>
          </a:p>
          <a:p>
            <a:r>
              <a:rPr lang="en-AU" dirty="0"/>
              <a:t>Private tuition:</a:t>
            </a:r>
          </a:p>
          <a:p>
            <a:pPr lvl="1"/>
            <a:r>
              <a:rPr lang="en-AU" sz="2600" dirty="0"/>
              <a:t>Skills development  </a:t>
            </a:r>
            <a:r>
              <a:rPr lang="en-AU" sz="4300" dirty="0">
                <a:solidFill>
                  <a:srgbClr val="FF0000"/>
                </a:solidFill>
              </a:rPr>
              <a:t>……</a:t>
            </a:r>
          </a:p>
          <a:p>
            <a:pPr lvl="1"/>
            <a:r>
              <a:rPr lang="en-AU" sz="2600" dirty="0"/>
              <a:t>Therapeutic woodworking </a:t>
            </a:r>
          </a:p>
          <a:p>
            <a:r>
              <a:rPr lang="en-AU" dirty="0"/>
              <a:t>Volunteers and seekers of community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590393C0-0FC8-479E-B3A4-8B6EE7F0CE07}"/>
              </a:ext>
            </a:extLst>
          </p:cNvPr>
          <p:cNvSpPr/>
          <p:nvPr/>
        </p:nvSpPr>
        <p:spPr>
          <a:xfrm>
            <a:off x="8283832" y="2103221"/>
            <a:ext cx="211015" cy="32355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A8FF65-8138-4D40-8DE4-82FD319FC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891298" y="5300870"/>
            <a:ext cx="397853" cy="5434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8BBEB2-5C89-41CE-B698-65D573CF1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144" y="3537301"/>
            <a:ext cx="221827" cy="300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FE7B82-DE26-41F1-908F-53DED9199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037" y="5680853"/>
            <a:ext cx="401651" cy="5434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5D389A-5516-4029-B3E1-72123032B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505" y="4349606"/>
            <a:ext cx="221827" cy="300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167F07-6F6F-4F56-A356-8C02FF7BF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8970" y="1900621"/>
            <a:ext cx="4488169" cy="42076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067F29-458A-4DF4-BDFF-C08CD6B8F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670441" y="2103221"/>
            <a:ext cx="290732" cy="3933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C54F25-1D36-4049-A8F5-D756EA5DD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8386" y="3965293"/>
            <a:ext cx="219475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2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4A49B-9614-4D38-A2BD-D79B0B462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/>
              <a:t>It’s about the people…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5981E2-6A98-43BF-90F3-C1C04DCE2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270" b="6326"/>
          <a:stretch/>
        </p:blipFill>
        <p:spPr>
          <a:xfrm>
            <a:off x="357811" y="1690689"/>
            <a:ext cx="4399720" cy="49513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Picture 5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84D46104-5151-4C55-982D-F16F4B799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7352" y="1029250"/>
            <a:ext cx="6396386" cy="479729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843185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BA94D-4E05-49B1-8CCE-BEF94950A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6000" b="1" dirty="0"/>
              <a:t>www.thejoyofwood.com.au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769C0-270E-4CA9-B2D2-BE1E9D744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/>
              <a:t>Building Capacity</a:t>
            </a:r>
          </a:p>
          <a:p>
            <a:r>
              <a:rPr lang="en-US" sz="3200" dirty="0"/>
              <a:t>Encouraging sustainability</a:t>
            </a:r>
          </a:p>
          <a:p>
            <a:r>
              <a:rPr lang="en-US" sz="3200" dirty="0"/>
              <a:t>Encouraging creativity</a:t>
            </a:r>
          </a:p>
          <a:p>
            <a:r>
              <a:rPr lang="en-US" sz="3200" dirty="0"/>
              <a:t>Valuing history</a:t>
            </a:r>
          </a:p>
          <a:p>
            <a:r>
              <a:rPr lang="en-US" sz="3200" dirty="0"/>
              <a:t>Re-building lives</a:t>
            </a:r>
          </a:p>
          <a:p>
            <a:r>
              <a:rPr lang="en-US" sz="3200" dirty="0"/>
              <a:t>Facilitating social engagement</a:t>
            </a:r>
          </a:p>
          <a:p>
            <a:pPr marL="0" indent="0">
              <a:buNone/>
            </a:pP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… one piece of wood at a time…</a:t>
            </a:r>
            <a:endParaRPr lang="en-AU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758CE7-2A8C-4638-B7C4-264FAEC33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018" y="2616921"/>
            <a:ext cx="5244357" cy="398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28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448F9F-96AB-46D9-A7E6-5164E1BA8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0314" y="264454"/>
            <a:ext cx="5439021" cy="636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42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C1AED773-AFF8-4E57-AFF1-AC9ABB8F6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88913"/>
            <a:ext cx="8229600" cy="1143000"/>
          </a:xfrm>
        </p:spPr>
        <p:txBody>
          <a:bodyPr/>
          <a:lstStyle/>
          <a:p>
            <a:r>
              <a:rPr lang="en-AU" altLang="en-US" sz="3200"/>
              <a:t>Many people are passionate about standing up for the remaining Jarrah forest…</a:t>
            </a:r>
          </a:p>
        </p:txBody>
      </p:sp>
      <p:pic>
        <p:nvPicPr>
          <p:cNvPr id="12291" name="Content Placeholder 3">
            <a:extLst>
              <a:ext uri="{FF2B5EF4-FFF2-40B4-BE49-F238E27FC236}">
                <a16:creationId xmlns:a16="http://schemas.microsoft.com/office/drawing/2014/main" id="{8526BAFC-37AE-4DA5-A45A-173810A64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3139" y="1241426"/>
            <a:ext cx="7705725" cy="5140325"/>
          </a:xfrm>
        </p:spPr>
      </p:pic>
      <p:sp>
        <p:nvSpPr>
          <p:cNvPr id="12292" name="TextBox 6">
            <a:extLst>
              <a:ext uri="{FF2B5EF4-FFF2-40B4-BE49-F238E27FC236}">
                <a16:creationId xmlns:a16="http://schemas.microsoft.com/office/drawing/2014/main" id="{27657E8C-9628-470B-8779-B8FD72183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0938" y="6381750"/>
            <a:ext cx="143986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AU" altLang="en-US" sz="9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www.indymedia.org.au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90" y="267286"/>
            <a:ext cx="2756078" cy="641684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AU" sz="4000" b="1" dirty="0"/>
              <a:t>The Planet is hurting.</a:t>
            </a:r>
            <a:br>
              <a:rPr lang="en-AU" sz="4000" b="1" dirty="0"/>
            </a:br>
            <a:br>
              <a:rPr lang="en-AU" sz="4000" b="1" dirty="0"/>
            </a:br>
            <a:r>
              <a:rPr lang="en-AU" sz="4000" b="1" dirty="0"/>
              <a:t>So are the people.</a:t>
            </a:r>
            <a:br>
              <a:rPr lang="en-AU" sz="4000" b="1" dirty="0"/>
            </a:br>
            <a:br>
              <a:rPr lang="en-AU" sz="4000" b="1" dirty="0"/>
            </a:br>
            <a:r>
              <a:rPr lang="en-AU" sz="4000" b="1" dirty="0"/>
              <a:t>It’s time for us to </a:t>
            </a:r>
            <a:br>
              <a:rPr lang="en-AU" sz="4000" b="1" dirty="0"/>
            </a:br>
            <a:r>
              <a:rPr lang="en-AU" sz="4000" b="1" dirty="0"/>
              <a:t>re-connect.</a:t>
            </a:r>
            <a:br>
              <a:rPr lang="en-AU" sz="4000" b="1" dirty="0"/>
            </a:br>
            <a:br>
              <a:rPr lang="en-AU" sz="4000" b="1" dirty="0"/>
            </a:br>
            <a:r>
              <a:rPr lang="en-AU" sz="4000" b="1" dirty="0"/>
              <a:t>With both.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0"/>
            <a:ext cx="9144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931DD9-7760-4025-A20F-640EBD724579}"/>
              </a:ext>
            </a:extLst>
          </p:cNvPr>
          <p:cNvSpPr txBox="1"/>
          <p:nvPr/>
        </p:nvSpPr>
        <p:spPr>
          <a:xfrm>
            <a:off x="4628271" y="267286"/>
            <a:ext cx="5697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/>
              <a:t>The Fundamental Premise</a:t>
            </a:r>
          </a:p>
        </p:txBody>
      </p:sp>
    </p:spTree>
    <p:extLst>
      <p:ext uri="{BB962C8B-B14F-4D97-AF65-F5344CB8AC3E}">
        <p14:creationId xmlns:p14="http://schemas.microsoft.com/office/powerpoint/2010/main" val="2771754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5CE53029-3621-44E9-A92F-CD6C0BA92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altLang="en-US"/>
          </a:p>
        </p:txBody>
      </p:sp>
      <p:pic>
        <p:nvPicPr>
          <p:cNvPr id="13315" name="Picture 2" descr="C:\Documents and Settings\Owner\My Documents\My Pictures\Stop the waste\IMGP4707.JPG">
            <a:extLst>
              <a:ext uri="{FF2B5EF4-FFF2-40B4-BE49-F238E27FC236}">
                <a16:creationId xmlns:a16="http://schemas.microsoft.com/office/drawing/2014/main" id="{4A519878-5B0A-4936-9091-C7C53D2F9A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  <p:sp>
        <p:nvSpPr>
          <p:cNvPr id="13316" name="Rectangle 3">
            <a:extLst>
              <a:ext uri="{FF2B5EF4-FFF2-40B4-BE49-F238E27FC236}">
                <a16:creationId xmlns:a16="http://schemas.microsoft.com/office/drawing/2014/main" id="{EFE601FB-11BE-4312-B86C-2566F1BFF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8123" y="5157789"/>
            <a:ext cx="8862646" cy="150810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but who is standing up for the trees which have already been felled over the last 180 years?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every day in Perth huge quantities of jarrah are being dumped into landfill…</a:t>
            </a:r>
            <a:endParaRPr lang="en-AU" alt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3E056732-208B-43F6-AD46-3799F4459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b="1">
                <a:solidFill>
                  <a:srgbClr val="002060"/>
                </a:solidFill>
              </a:rPr>
              <a:t>Eco-woodworking:</a:t>
            </a:r>
            <a:r>
              <a:rPr lang="en-US" altLang="en-US" b="1">
                <a:solidFill>
                  <a:srgbClr val="002060"/>
                </a:solidFill>
              </a:rPr>
              <a:t> </a:t>
            </a:r>
            <a:br>
              <a:rPr lang="en-US" altLang="en-US" b="1">
                <a:solidFill>
                  <a:srgbClr val="002060"/>
                </a:solidFill>
              </a:rPr>
            </a:br>
            <a:r>
              <a:rPr lang="en-US" altLang="en-US" sz="3200" b="1">
                <a:solidFill>
                  <a:srgbClr val="002060"/>
                </a:solidFill>
              </a:rPr>
              <a:t>Environmentally Responsible Woodworking</a:t>
            </a:r>
            <a:endParaRPr lang="en-AU" altLang="en-US" b="1">
              <a:solidFill>
                <a:srgbClr val="002060"/>
              </a:solidFill>
            </a:endParaRPr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A53B883A-E407-4FAA-BBF6-887E700DE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900613"/>
          </a:xfrm>
        </p:spPr>
        <p:txBody>
          <a:bodyPr/>
          <a:lstStyle/>
          <a:p>
            <a:r>
              <a:rPr lang="en-US" altLang="en-US" sz="2400">
                <a:solidFill>
                  <a:schemeClr val="tx2"/>
                </a:solidFill>
              </a:rPr>
              <a:t>Be thoughtful about the timber you use. Give respect to the trees from whom the timber came in the frst place!</a:t>
            </a:r>
          </a:p>
          <a:p>
            <a:r>
              <a:rPr lang="en-US" altLang="en-US" sz="2400">
                <a:solidFill>
                  <a:schemeClr val="tx2"/>
                </a:solidFill>
              </a:rPr>
              <a:t>Recycle/re-use timber as much as possible, or consider using timber from certified sustainable sources. </a:t>
            </a:r>
          </a:p>
          <a:p>
            <a:r>
              <a:rPr lang="en-US" altLang="en-US" sz="2400">
                <a:solidFill>
                  <a:schemeClr val="tx2"/>
                </a:solidFill>
              </a:rPr>
              <a:t>Working wood requires some tools. Hand tools require no electrical power. You supply the muscle.</a:t>
            </a:r>
          </a:p>
          <a:p>
            <a:r>
              <a:rPr lang="en-US" altLang="en-US" sz="2400">
                <a:solidFill>
                  <a:schemeClr val="tx2"/>
                </a:solidFill>
              </a:rPr>
              <a:t>It requires some skill. The skills can be learned by anyone. Traditional hand skills have developed over centuries.</a:t>
            </a:r>
          </a:p>
          <a:p>
            <a:r>
              <a:rPr lang="en-US" altLang="en-US" sz="2400">
                <a:solidFill>
                  <a:schemeClr val="tx2"/>
                </a:solidFill>
              </a:rPr>
              <a:t>The best hand tools are often the old traditional ones. Made to last and of good quality steel. These are not disposable!</a:t>
            </a:r>
          </a:p>
          <a:p>
            <a:r>
              <a:rPr lang="en-US" altLang="en-US" sz="2400">
                <a:solidFill>
                  <a:schemeClr val="tx2"/>
                </a:solidFill>
              </a:rPr>
              <a:t>Use finishes which are friendly to the planet!</a:t>
            </a:r>
            <a:endParaRPr lang="en-AU" altLang="en-US" sz="2400">
              <a:solidFill>
                <a:schemeClr val="tx2"/>
              </a:solidFill>
            </a:endParaRPr>
          </a:p>
        </p:txBody>
      </p:sp>
      <p:pic>
        <p:nvPicPr>
          <p:cNvPr id="37892" name="Picture 1">
            <a:extLst>
              <a:ext uri="{FF2B5EF4-FFF2-40B4-BE49-F238E27FC236}">
                <a16:creationId xmlns:a16="http://schemas.microsoft.com/office/drawing/2014/main" id="{067D9090-ED64-4D73-885B-04A6C979B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5343525"/>
            <a:ext cx="18415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296508" cy="5008733"/>
          </a:xfrm>
        </p:spPr>
        <p:txBody>
          <a:bodyPr>
            <a:noAutofit/>
          </a:bodyPr>
          <a:lstStyle/>
          <a:p>
            <a:r>
              <a:rPr lang="en-AU" sz="5400" b="1" dirty="0"/>
              <a:t>A quick</a:t>
            </a:r>
            <a:br>
              <a:rPr lang="en-AU" sz="5400" b="1" dirty="0"/>
            </a:br>
            <a:r>
              <a:rPr lang="en-AU" sz="5400" b="1" dirty="0"/>
              <a:t>word </a:t>
            </a:r>
            <a:br>
              <a:rPr lang="en-AU" sz="5400" b="1" dirty="0"/>
            </a:br>
            <a:r>
              <a:rPr lang="en-AU" sz="5400" b="1" dirty="0"/>
              <a:t>about</a:t>
            </a:r>
            <a:br>
              <a:rPr lang="en-AU" sz="5400" b="1" dirty="0"/>
            </a:br>
            <a:r>
              <a:rPr lang="en-AU" sz="5400" b="1" dirty="0"/>
              <a:t>trees </a:t>
            </a:r>
            <a:br>
              <a:rPr lang="en-AU" sz="5400" b="1" dirty="0"/>
            </a:br>
            <a:r>
              <a:rPr lang="en-AU" sz="5400" b="1" dirty="0"/>
              <a:t>and </a:t>
            </a:r>
            <a:br>
              <a:rPr lang="en-AU" sz="5400" b="1" dirty="0"/>
            </a:br>
            <a:r>
              <a:rPr lang="en-AU" sz="5400" b="1" dirty="0"/>
              <a:t>wood.</a:t>
            </a:r>
          </a:p>
        </p:txBody>
      </p:sp>
      <p:pic>
        <p:nvPicPr>
          <p:cNvPr id="4" name="Picture 5" descr="http://www.wisdom.weizmann.ac.il/~oweimann/TED/tre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732" y="0"/>
            <a:ext cx="69032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09539" y="6327338"/>
            <a:ext cx="328246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Source: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www.wisdom.weizmann.ac.il/~oweimann/TED/tree.jpg</a:t>
            </a:r>
          </a:p>
        </p:txBody>
      </p:sp>
    </p:spTree>
    <p:extLst>
      <p:ext uri="{BB962C8B-B14F-4D97-AF65-F5344CB8AC3E}">
        <p14:creationId xmlns:p14="http://schemas.microsoft.com/office/powerpoint/2010/main" val="2032346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232274" y="365126"/>
            <a:ext cx="7121525" cy="874766"/>
          </a:xfrm>
        </p:spPr>
        <p:txBody>
          <a:bodyPr>
            <a:normAutofit/>
          </a:bodyPr>
          <a:lstStyle/>
          <a:p>
            <a:r>
              <a:rPr lang="en-AU" altLang="en-US" sz="5400" b="1" dirty="0"/>
              <a:t>Carbon Sequestration</a:t>
            </a:r>
            <a:endParaRPr lang="en-US" altLang="en-US" sz="5400" b="1" dirty="0"/>
          </a:p>
        </p:txBody>
      </p:sp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1828801" y="893764"/>
            <a:ext cx="9366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</a:t>
            </a: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244" name="Group 6"/>
          <p:cNvGrpSpPr>
            <a:grpSpLocks/>
          </p:cNvGrpSpPr>
          <p:nvPr/>
        </p:nvGrpSpPr>
        <p:grpSpPr bwMode="auto">
          <a:xfrm>
            <a:off x="2492375" y="990600"/>
            <a:ext cx="1739900" cy="1589088"/>
            <a:chOff x="7099176" y="1170949"/>
            <a:chExt cx="1740062" cy="1587624"/>
          </a:xfrm>
        </p:grpSpPr>
        <p:pic>
          <p:nvPicPr>
            <p:cNvPr id="10268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9176" y="1170949"/>
              <a:ext cx="1587624" cy="1587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9" name="TextBox 4"/>
            <p:cNvSpPr txBox="1">
              <a:spLocks noChangeArrowheads="1"/>
            </p:cNvSpPr>
            <p:nvPr/>
          </p:nvSpPr>
          <p:spPr bwMode="auto">
            <a:xfrm>
              <a:off x="7543094" y="1641595"/>
              <a:ext cx="129614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Solar Energy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24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2617788"/>
            <a:ext cx="2630488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6" y="1187451"/>
            <a:ext cx="3978275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9"/>
          <p:cNvSpPr>
            <a:spLocks noChangeArrowheads="1"/>
          </p:cNvSpPr>
          <p:nvPr/>
        </p:nvSpPr>
        <p:spPr bwMode="auto">
          <a:xfrm>
            <a:off x="6900864" y="4181475"/>
            <a:ext cx="9286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</a:t>
            </a: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en-AU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ight Arrow 10"/>
          <p:cNvSpPr/>
          <p:nvPr/>
        </p:nvSpPr>
        <p:spPr>
          <a:xfrm rot="11098535">
            <a:off x="4398963" y="4210050"/>
            <a:ext cx="2470150" cy="1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9" name="TextBox 11"/>
          <p:cNvSpPr txBox="1">
            <a:spLocks noChangeArrowheads="1"/>
          </p:cNvSpPr>
          <p:nvPr/>
        </p:nvSpPr>
        <p:spPr bwMode="auto">
          <a:xfrm>
            <a:off x="6702426" y="4564063"/>
            <a:ext cx="12938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 nutrients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ight Arrow 12"/>
          <p:cNvSpPr/>
          <p:nvPr/>
        </p:nvSpPr>
        <p:spPr>
          <a:xfrm rot="19843457">
            <a:off x="3832225" y="2762250"/>
            <a:ext cx="1016000" cy="166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3890963" y="3614739"/>
            <a:ext cx="1014412" cy="1666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ight Arrow 14"/>
          <p:cNvSpPr/>
          <p:nvPr/>
        </p:nvSpPr>
        <p:spPr>
          <a:xfrm rot="18428995">
            <a:off x="3459163" y="2228851"/>
            <a:ext cx="1016000" cy="168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ight Arrow 15"/>
          <p:cNvSpPr/>
          <p:nvPr/>
        </p:nvSpPr>
        <p:spPr>
          <a:xfrm rot="4064084">
            <a:off x="2051844" y="1981994"/>
            <a:ext cx="1016000" cy="166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54" name="Rectangle 17"/>
          <p:cNvSpPr>
            <a:spLocks noChangeArrowheads="1"/>
          </p:cNvSpPr>
          <p:nvPr/>
        </p:nvSpPr>
        <p:spPr bwMode="auto">
          <a:xfrm>
            <a:off x="4276726" y="1301750"/>
            <a:ext cx="631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55" name="TextBox 18"/>
          <p:cNvSpPr txBox="1">
            <a:spLocks noChangeArrowheads="1"/>
          </p:cNvSpPr>
          <p:nvPr/>
        </p:nvSpPr>
        <p:spPr bwMode="auto">
          <a:xfrm>
            <a:off x="1900239" y="3092450"/>
            <a:ext cx="26050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Photosynthesis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56" name="TextBox 19"/>
          <p:cNvSpPr txBox="1">
            <a:spLocks noChangeArrowheads="1"/>
          </p:cNvSpPr>
          <p:nvPr/>
        </p:nvSpPr>
        <p:spPr bwMode="auto">
          <a:xfrm>
            <a:off x="4983163" y="3379788"/>
            <a:ext cx="2087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Sugars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(Food for the tree)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57" name="Rectangle 20"/>
          <p:cNvSpPr>
            <a:spLocks noChangeArrowheads="1"/>
          </p:cNvSpPr>
          <p:nvPr/>
        </p:nvSpPr>
        <p:spPr bwMode="auto">
          <a:xfrm>
            <a:off x="4786314" y="2106613"/>
            <a:ext cx="9286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</a:t>
            </a: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en-A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58" name="TextBox 21"/>
          <p:cNvSpPr txBox="1">
            <a:spLocks noChangeArrowheads="1"/>
          </p:cNvSpPr>
          <p:nvPr/>
        </p:nvSpPr>
        <p:spPr bwMode="auto">
          <a:xfrm>
            <a:off x="4851401" y="2522539"/>
            <a:ext cx="968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vapour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6980238" y="3554414"/>
            <a:ext cx="1016000" cy="1666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60" name="TextBox 23"/>
          <p:cNvSpPr txBox="1">
            <a:spLocks noChangeArrowheads="1"/>
          </p:cNvSpPr>
          <p:nvPr/>
        </p:nvSpPr>
        <p:spPr bwMode="auto">
          <a:xfrm>
            <a:off x="8043864" y="3167064"/>
            <a:ext cx="250507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Carbon</a:t>
            </a: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 the form of lignin, cellulose + extractives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1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25" y="5356226"/>
            <a:ext cx="1804988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Bent Arrow 25"/>
          <p:cNvSpPr/>
          <p:nvPr/>
        </p:nvSpPr>
        <p:spPr>
          <a:xfrm rot="10800000">
            <a:off x="8197851" y="5510214"/>
            <a:ext cx="792163" cy="936625"/>
          </a:xfrm>
          <a:prstGeom prst="ben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>
          <a:xfrm rot="10800000">
            <a:off x="5207000" y="6094414"/>
            <a:ext cx="1016000" cy="38417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4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63" y="5322888"/>
            <a:ext cx="1066800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5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5154613"/>
            <a:ext cx="154305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6" name="TextBox 30"/>
          <p:cNvSpPr txBox="1">
            <a:spLocks noChangeArrowheads="1"/>
          </p:cNvSpPr>
          <p:nvPr/>
        </p:nvSpPr>
        <p:spPr bwMode="auto">
          <a:xfrm>
            <a:off x="9120188" y="5634039"/>
            <a:ext cx="12128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Carbon locked up in wood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67" name="TextBox 31"/>
          <p:cNvSpPr txBox="1">
            <a:spLocks noChangeArrowheads="1"/>
          </p:cNvSpPr>
          <p:nvPr/>
        </p:nvSpPr>
        <p:spPr bwMode="auto">
          <a:xfrm>
            <a:off x="1059656" y="4561949"/>
            <a:ext cx="49672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Carbon is sequestered in wood all around you!</a:t>
            </a:r>
            <a:endParaRPr kumimoji="0" lang="en-US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445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026941" y="274638"/>
            <a:ext cx="10550769" cy="1143000"/>
          </a:xfrm>
        </p:spPr>
        <p:txBody>
          <a:bodyPr>
            <a:noAutofit/>
          </a:bodyPr>
          <a:lstStyle/>
          <a:p>
            <a:r>
              <a:rPr lang="en-US" altLang="en-US" sz="4800" b="1" dirty="0">
                <a:solidFill>
                  <a:schemeClr val="tx2"/>
                </a:solidFill>
              </a:rPr>
              <a:t>The Value and Wonder of Trees &amp; Timber</a:t>
            </a:r>
            <a:endParaRPr lang="en-AU" altLang="en-US" sz="4800" b="1" dirty="0">
              <a:solidFill>
                <a:schemeClr val="tx2"/>
              </a:solidFill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2"/>
                </a:solidFill>
              </a:rPr>
              <a:t>Source of food and shelter for humanity. </a:t>
            </a:r>
          </a:p>
          <a:p>
            <a:r>
              <a:rPr lang="en-US" altLang="en-US" dirty="0">
                <a:solidFill>
                  <a:schemeClr val="tx2"/>
                </a:solidFill>
              </a:rPr>
              <a:t>Conversion of CO</a:t>
            </a:r>
            <a:r>
              <a:rPr lang="en-US" altLang="en-US" sz="1600" dirty="0">
                <a:solidFill>
                  <a:schemeClr val="tx2"/>
                </a:solidFill>
              </a:rPr>
              <a:t>2</a:t>
            </a:r>
            <a:r>
              <a:rPr lang="en-US" altLang="en-US" dirty="0">
                <a:solidFill>
                  <a:schemeClr val="tx2"/>
                </a:solidFill>
              </a:rPr>
              <a:t> to O</a:t>
            </a:r>
            <a:r>
              <a:rPr lang="en-US" altLang="en-US" sz="1600" dirty="0">
                <a:solidFill>
                  <a:schemeClr val="tx2"/>
                </a:solidFill>
              </a:rPr>
              <a:t>2</a:t>
            </a:r>
            <a:r>
              <a:rPr lang="en-US" altLang="en-US" dirty="0">
                <a:solidFill>
                  <a:schemeClr val="tx2"/>
                </a:solidFill>
              </a:rPr>
              <a:t>. </a:t>
            </a:r>
          </a:p>
          <a:p>
            <a:r>
              <a:rPr lang="en-US" altLang="en-US" dirty="0">
                <a:solidFill>
                  <a:schemeClr val="tx2"/>
                </a:solidFill>
              </a:rPr>
              <a:t>Carbon sequestration.</a:t>
            </a:r>
          </a:p>
          <a:p>
            <a:r>
              <a:rPr lang="en-US" altLang="en-US" dirty="0">
                <a:solidFill>
                  <a:schemeClr val="tx2"/>
                </a:solidFill>
              </a:rPr>
              <a:t>Recyclable and re-useable.</a:t>
            </a:r>
          </a:p>
          <a:p>
            <a:r>
              <a:rPr lang="en-US" altLang="en-US" dirty="0">
                <a:solidFill>
                  <a:schemeClr val="tx2"/>
                </a:solidFill>
              </a:rPr>
              <a:t>Renewable organic resource.</a:t>
            </a:r>
          </a:p>
          <a:p>
            <a:r>
              <a:rPr lang="en-US" altLang="en-US" dirty="0">
                <a:solidFill>
                  <a:schemeClr val="tx2"/>
                </a:solidFill>
              </a:rPr>
              <a:t>Low energy natural building material.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dirty="0"/>
          </a:p>
          <a:p>
            <a:pPr>
              <a:buFont typeface="Arial" panose="020B0604020202020204" pitchFamily="34" charset="0"/>
              <a:buNone/>
            </a:pPr>
            <a:r>
              <a:rPr lang="en-US" altLang="en-US" dirty="0"/>
              <a:t>		</a:t>
            </a:r>
            <a:r>
              <a:rPr lang="en-US" altLang="en-US" sz="4000" b="1" dirty="0">
                <a:solidFill>
                  <a:schemeClr val="tx2"/>
                </a:solidFill>
              </a:rPr>
              <a:t>WOOD - a gift from the trees.</a:t>
            </a:r>
          </a:p>
        </p:txBody>
      </p:sp>
      <p:pic>
        <p:nvPicPr>
          <p:cNvPr id="8196" name="Picture 3" descr="12472008601428132458Silhouette_of_a_Tree_svg_m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2143126"/>
            <a:ext cx="3187700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8310564" y="6000750"/>
            <a:ext cx="17859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ImageSource: Clker.com</a:t>
            </a:r>
            <a:endParaRPr kumimoji="0" lang="en-AU" alt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866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255FB-3BCF-4776-AAE7-C2ACF2524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One meandering journey, Two Key Threads: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DCC22-DFFA-4357-8D71-46A140C84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en-AU" sz="3600" dirty="0"/>
              <a:t>1. Working with People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6D63A8-5B47-46DA-A5D3-ECD4077B9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55" y="3405462"/>
            <a:ext cx="6958414" cy="31892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794F07-131E-4B68-915A-59E9F9921D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39" t="9931" r="4019" b="8103"/>
          <a:stretch/>
        </p:blipFill>
        <p:spPr>
          <a:xfrm>
            <a:off x="5610482" y="1591555"/>
            <a:ext cx="6389258" cy="468454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287849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255FB-3BCF-4776-AAE7-C2ACF2524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One meandering journey, Two Key Threads: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DCC22-DFFA-4357-8D71-46A140C84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2. Working with Wood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5EB30-5A25-4507-8A6E-A17C768D82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59" t="12922" r="11026" b="7488"/>
          <a:stretch/>
        </p:blipFill>
        <p:spPr>
          <a:xfrm>
            <a:off x="8567225" y="1308296"/>
            <a:ext cx="3488785" cy="543634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CFEE95-BD8D-45FC-BB48-3277FF9BA2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7" t="23958" r="6563" b="19223"/>
          <a:stretch/>
        </p:blipFill>
        <p:spPr>
          <a:xfrm>
            <a:off x="4846547" y="4783639"/>
            <a:ext cx="4041058" cy="1946787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3ECF1F-4C46-44D2-8E38-252DD1880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5918" y="1346982"/>
            <a:ext cx="2742315" cy="365642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E41E12-04CB-4D41-9ABA-02722E5E6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2638325"/>
            <a:ext cx="2974145" cy="3965527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2" name="Picture 11" descr="A kitchen with wooden cabinets&#10;&#10;Description automatically generated with medium confidence">
            <a:extLst>
              <a:ext uri="{FF2B5EF4-FFF2-40B4-BE49-F238E27FC236}">
                <a16:creationId xmlns:a16="http://schemas.microsoft.com/office/drawing/2014/main" id="{76EA1140-0CEB-4CFF-8E28-F5D321850A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492" y="2630217"/>
            <a:ext cx="1925358" cy="2567144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864758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D3445-E004-4439-B9C6-4EB002830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5400" b="1" dirty="0"/>
              <a:t>An idea evolves…</a:t>
            </a:r>
          </a:p>
        </p:txBody>
      </p:sp>
      <p:pic>
        <p:nvPicPr>
          <p:cNvPr id="5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50C6F6C6-F561-4812-968D-1F4CDD8C3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22" y="248575"/>
            <a:ext cx="5789312" cy="155866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D56155-7ECA-4072-80B4-0D089524A692}"/>
              </a:ext>
            </a:extLst>
          </p:cNvPr>
          <p:cNvSpPr txBox="1"/>
          <p:nvPr/>
        </p:nvSpPr>
        <p:spPr>
          <a:xfrm>
            <a:off x="838200" y="3065534"/>
            <a:ext cx="93327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Formative overseas trips along the way:</a:t>
            </a:r>
          </a:p>
          <a:p>
            <a:endParaRPr lang="en-AU" b="1" dirty="0"/>
          </a:p>
          <a:p>
            <a:r>
              <a:rPr lang="en-AU" b="1" dirty="0"/>
              <a:t>2010</a:t>
            </a:r>
            <a:r>
              <a:rPr lang="en-AU" dirty="0"/>
              <a:t>   Visit to several </a:t>
            </a:r>
            <a:r>
              <a:rPr lang="en-AU" b="1" dirty="0"/>
              <a:t>woodworking projects with disadvantaged youth</a:t>
            </a:r>
            <a:r>
              <a:rPr lang="en-AU" dirty="0"/>
              <a:t> in Washington DC.</a:t>
            </a:r>
          </a:p>
          <a:p>
            <a:pPr lvl="1"/>
            <a:r>
              <a:rPr lang="en-AU" dirty="0"/>
              <a:t> </a:t>
            </a:r>
          </a:p>
          <a:p>
            <a:pPr marL="342900" indent="-342900">
              <a:buAutoNum type="arabicPlain" startAt="2011"/>
            </a:pPr>
            <a:r>
              <a:rPr lang="en-AU" b="1" dirty="0"/>
              <a:t>  </a:t>
            </a:r>
            <a:r>
              <a:rPr lang="en-AU" dirty="0"/>
              <a:t> Visit to 9 different </a:t>
            </a:r>
            <a:r>
              <a:rPr lang="en-AU" b="1" dirty="0"/>
              <a:t>Community Wood Recycling Projects </a:t>
            </a:r>
            <a:r>
              <a:rPr lang="en-AU" dirty="0"/>
              <a:t>in the UK.</a:t>
            </a:r>
          </a:p>
          <a:p>
            <a:pPr marL="342900" indent="-342900">
              <a:buAutoNum type="arabicPlain" startAt="2011"/>
            </a:pPr>
            <a:endParaRPr lang="en-AU" dirty="0"/>
          </a:p>
          <a:p>
            <a:r>
              <a:rPr lang="en-AU" b="1" dirty="0"/>
              <a:t>2013 </a:t>
            </a:r>
            <a:r>
              <a:rPr lang="en-AU" dirty="0"/>
              <a:t>  2 months in the USA learning traditional skills – my “</a:t>
            </a:r>
            <a:r>
              <a:rPr lang="en-AU" b="1" dirty="0"/>
              <a:t>Green Woodworking Odyssey</a:t>
            </a:r>
            <a:r>
              <a:rPr lang="en-AU" dirty="0"/>
              <a:t>”.</a:t>
            </a:r>
            <a:br>
              <a:rPr lang="en-AU" dirty="0"/>
            </a:br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750B26-C8B0-4485-A9F2-6CD895A660CE}"/>
              </a:ext>
            </a:extLst>
          </p:cNvPr>
          <p:cNvSpPr txBox="1"/>
          <p:nvPr/>
        </p:nvSpPr>
        <p:spPr>
          <a:xfrm>
            <a:off x="936674" y="1853399"/>
            <a:ext cx="10683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From 2009, while running a Cabinetmaking/Joinery business, I was running mobile workshops with people in various settings, mostly in the area of wood recycling, alternative learning programs, and teaching traditional hand skills.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08BD7E-D34D-48C9-B8E8-47FE899254F1}"/>
              </a:ext>
            </a:extLst>
          </p:cNvPr>
          <p:cNvSpPr txBox="1"/>
          <p:nvPr/>
        </p:nvSpPr>
        <p:spPr>
          <a:xfrm>
            <a:off x="838200" y="5373858"/>
            <a:ext cx="881223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chemeClr val="accent6">
                    <a:lumMod val="50000"/>
                  </a:schemeClr>
                </a:solidFill>
              </a:rPr>
              <a:t>2015</a:t>
            </a:r>
            <a:r>
              <a:rPr lang="en-AU" sz="2000" dirty="0">
                <a:solidFill>
                  <a:schemeClr val="accent6">
                    <a:lumMod val="50000"/>
                  </a:schemeClr>
                </a:solidFill>
              </a:rPr>
              <a:t>  Opportunity to use some unused warehouse space create a set up teaching space for the Joy of Wood.</a:t>
            </a:r>
          </a:p>
          <a:p>
            <a:r>
              <a:rPr lang="en-AU" sz="3600" b="1" dirty="0">
                <a:solidFill>
                  <a:schemeClr val="accent6">
                    <a:lumMod val="50000"/>
                  </a:schemeClr>
                </a:solidFill>
              </a:rPr>
              <a:t>The Heritage Woodcraft Centre was born… </a:t>
            </a:r>
            <a:endParaRPr lang="en-A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Picture 10" descr="Shape, logo&#10;&#10;Description automatically generated">
            <a:extLst>
              <a:ext uri="{FF2B5EF4-FFF2-40B4-BE49-F238E27FC236}">
                <a16:creationId xmlns:a16="http://schemas.microsoft.com/office/drawing/2014/main" id="{2CF67A0F-1718-4B88-BC01-41E1E707A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437" y="4192044"/>
            <a:ext cx="2300197" cy="230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44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4800" b="1" dirty="0"/>
              <a:t>The Fundamental Need to be Creative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60" y="1481070"/>
            <a:ext cx="7169240" cy="5376930"/>
          </a:xfrm>
        </p:spPr>
      </p:pic>
      <p:sp>
        <p:nvSpPr>
          <p:cNvPr id="5" name="TextBox 4"/>
          <p:cNvSpPr txBox="1"/>
          <p:nvPr/>
        </p:nvSpPr>
        <p:spPr>
          <a:xfrm>
            <a:off x="553792" y="1342959"/>
            <a:ext cx="426290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 are inherently creative.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need to be creative runs at the core of our humanity.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see that natural creativity being expressed easily by children.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the modern world, we can lose touch with that fundamental inner need.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resurgence of interest in traditional crafts reflects the desire for social and therapeutic value of expressing creativity together.  </a:t>
            </a:r>
          </a:p>
        </p:txBody>
      </p:sp>
    </p:spTree>
    <p:extLst>
      <p:ext uri="{BB962C8B-B14F-4D97-AF65-F5344CB8AC3E}">
        <p14:creationId xmlns:p14="http://schemas.microsoft.com/office/powerpoint/2010/main" val="86417792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3416</TotalTime>
  <Words>857</Words>
  <Application>Microsoft Office PowerPoint</Application>
  <PresentationFormat>Widescreen</PresentationFormat>
  <Paragraphs>119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1_Office Theme</vt:lpstr>
      <vt:lpstr>2_Office Theme</vt:lpstr>
      <vt:lpstr>Building Capacity,  Building Community  … one piece of wood at a time…</vt:lpstr>
      <vt:lpstr>The Planet is hurting.  So are the people.  It’s time for us to  re-connect.  With both.</vt:lpstr>
      <vt:lpstr>A quick word  about trees  and  wood.</vt:lpstr>
      <vt:lpstr>Carbon Sequestration</vt:lpstr>
      <vt:lpstr>The Value and Wonder of Trees &amp; Timber</vt:lpstr>
      <vt:lpstr>One meandering journey, Two Key Threads:</vt:lpstr>
      <vt:lpstr>One meandering journey, Two Key Threads:</vt:lpstr>
      <vt:lpstr>An idea evolves…</vt:lpstr>
      <vt:lpstr>The Fundamental Need to be Creative</vt:lpstr>
      <vt:lpstr>The benefits of using our hands.</vt:lpstr>
      <vt:lpstr>Experiencing the Magic of Making, together.</vt:lpstr>
      <vt:lpstr>Therapeutic Woodworking</vt:lpstr>
      <vt:lpstr>Creating a Safe Space</vt:lpstr>
      <vt:lpstr>Reclaiming traditional skills</vt:lpstr>
      <vt:lpstr>Our scope of activities are evolving…</vt:lpstr>
      <vt:lpstr>It’s about the people…</vt:lpstr>
      <vt:lpstr>www.thejoyofwood.com.au</vt:lpstr>
      <vt:lpstr>PowerPoint Presentation</vt:lpstr>
      <vt:lpstr>Many people are passionate about standing up for the remaining Jarrah forest…</vt:lpstr>
      <vt:lpstr>PowerPoint Presentation</vt:lpstr>
      <vt:lpstr>Eco-woodworking:  Environmentally Responsible Woodworking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Miller</dc:creator>
  <cp:lastModifiedBy>Greg Miller</cp:lastModifiedBy>
  <cp:revision>2</cp:revision>
  <cp:lastPrinted>2021-11-12T00:12:17Z</cp:lastPrinted>
  <dcterms:created xsi:type="dcterms:W3CDTF">2021-11-05T21:58:07Z</dcterms:created>
  <dcterms:modified xsi:type="dcterms:W3CDTF">2021-11-13T23:09:12Z</dcterms:modified>
</cp:coreProperties>
</file>