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handoutMasterIdLst>
    <p:handoutMasterId r:id="rId21"/>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6" r:id="rId14"/>
    <p:sldId id="270" r:id="rId15"/>
    <p:sldId id="272" r:id="rId16"/>
    <p:sldId id="271"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8"/>
    <p:restoredTop sz="95470"/>
  </p:normalViewPr>
  <p:slideViewPr>
    <p:cSldViewPr snapToGrid="0" snapToObjects="1">
      <p:cViewPr>
        <p:scale>
          <a:sx n="89" d="100"/>
          <a:sy n="89" d="100"/>
        </p:scale>
        <p:origin x="144"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9F6D35-ABB6-974D-A1F5-D155E68C61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85CA4C-FEB9-F947-9A0A-76CD193E06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BBB09A-72BC-9D46-A4FA-C54A9C0C834B}" type="datetimeFigureOut">
              <a:rPr lang="en-US" smtClean="0"/>
              <a:t>2/27/21</a:t>
            </a:fld>
            <a:endParaRPr lang="en-US"/>
          </a:p>
        </p:txBody>
      </p:sp>
      <p:sp>
        <p:nvSpPr>
          <p:cNvPr id="4" name="Footer Placeholder 3">
            <a:extLst>
              <a:ext uri="{FF2B5EF4-FFF2-40B4-BE49-F238E27FC236}">
                <a16:creationId xmlns:a16="http://schemas.microsoft.com/office/drawing/2014/main" id="{A7006A1A-3691-6C4D-98D4-89BFED88D6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98C3EF-066E-2949-8E24-A6E71666D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18C68-C1AE-4943-8A7F-E880C1D7D6A4}" type="slidenum">
              <a:rPr lang="en-US" smtClean="0"/>
              <a:t>‹#›</a:t>
            </a:fld>
            <a:endParaRPr lang="en-US"/>
          </a:p>
        </p:txBody>
      </p:sp>
    </p:spTree>
    <p:extLst>
      <p:ext uri="{BB962C8B-B14F-4D97-AF65-F5344CB8AC3E}">
        <p14:creationId xmlns:p14="http://schemas.microsoft.com/office/powerpoint/2010/main" val="19620220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545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729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722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89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289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422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547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232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368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63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70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883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866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35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2/27/21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93160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womenaustralia.info/leaders/biogs/WLE0032b.ht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A419-7CCE-F14F-A394-DA32BD75F380}"/>
              </a:ext>
            </a:extLst>
          </p:cNvPr>
          <p:cNvSpPr>
            <a:spLocks noGrp="1"/>
          </p:cNvSpPr>
          <p:nvPr>
            <p:ph type="ctrTitle"/>
          </p:nvPr>
        </p:nvSpPr>
        <p:spPr/>
        <p:txBody>
          <a:bodyPr>
            <a:normAutofit/>
          </a:bodyPr>
          <a:lstStyle/>
          <a:p>
            <a:r>
              <a:rPr lang="en-US" dirty="0"/>
              <a:t>A very brief history of the church in Australia</a:t>
            </a:r>
          </a:p>
        </p:txBody>
      </p:sp>
      <p:sp>
        <p:nvSpPr>
          <p:cNvPr id="3" name="Subtitle 2">
            <a:extLst>
              <a:ext uri="{FF2B5EF4-FFF2-40B4-BE49-F238E27FC236}">
                <a16:creationId xmlns:a16="http://schemas.microsoft.com/office/drawing/2014/main" id="{86C5198A-D6BF-804D-8D7B-15E004AD87AB}"/>
              </a:ext>
            </a:extLst>
          </p:cNvPr>
          <p:cNvSpPr>
            <a:spLocks noGrp="1"/>
          </p:cNvSpPr>
          <p:nvPr>
            <p:ph type="subTitle" idx="1"/>
          </p:nvPr>
        </p:nvSpPr>
        <p:spPr/>
        <p:txBody>
          <a:bodyPr>
            <a:normAutofit/>
          </a:bodyPr>
          <a:lstStyle/>
          <a:p>
            <a:endParaRPr lang="en-US" dirty="0"/>
          </a:p>
          <a:p>
            <a:r>
              <a:rPr lang="en-US" dirty="0"/>
              <a:t>Bobbie Oliver</a:t>
            </a:r>
          </a:p>
          <a:p>
            <a:r>
              <a:rPr lang="en-US" dirty="0"/>
              <a:t>2021</a:t>
            </a:r>
          </a:p>
        </p:txBody>
      </p:sp>
    </p:spTree>
    <p:extLst>
      <p:ext uri="{BB962C8B-B14F-4D97-AF65-F5344CB8AC3E}">
        <p14:creationId xmlns:p14="http://schemas.microsoft.com/office/powerpoint/2010/main" val="337246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772A-F22D-364B-B6CE-3B513F6451C3}"/>
              </a:ext>
            </a:extLst>
          </p:cNvPr>
          <p:cNvSpPr>
            <a:spLocks noGrp="1"/>
          </p:cNvSpPr>
          <p:nvPr>
            <p:ph type="title"/>
          </p:nvPr>
        </p:nvSpPr>
        <p:spPr>
          <a:xfrm>
            <a:off x="913775" y="618517"/>
            <a:ext cx="10364451" cy="947047"/>
          </a:xfrm>
        </p:spPr>
        <p:txBody>
          <a:bodyPr>
            <a:normAutofit/>
          </a:bodyPr>
          <a:lstStyle/>
          <a:p>
            <a:r>
              <a:rPr lang="en-US" dirty="0"/>
              <a:t>Church and State</a:t>
            </a:r>
          </a:p>
        </p:txBody>
      </p:sp>
      <p:sp>
        <p:nvSpPr>
          <p:cNvPr id="3" name="Content Placeholder 2">
            <a:extLst>
              <a:ext uri="{FF2B5EF4-FFF2-40B4-BE49-F238E27FC236}">
                <a16:creationId xmlns:a16="http://schemas.microsoft.com/office/drawing/2014/main" id="{B30020FD-9A75-D342-AD78-848152F16CBD}"/>
              </a:ext>
            </a:extLst>
          </p:cNvPr>
          <p:cNvSpPr>
            <a:spLocks noGrp="1"/>
          </p:cNvSpPr>
          <p:nvPr>
            <p:ph sz="quarter" idx="13"/>
          </p:nvPr>
        </p:nvSpPr>
        <p:spPr>
          <a:xfrm>
            <a:off x="914400" y="1565563"/>
            <a:ext cx="10363826" cy="4959927"/>
          </a:xfrm>
        </p:spPr>
        <p:txBody>
          <a:bodyPr>
            <a:normAutofit/>
          </a:bodyPr>
          <a:lstStyle/>
          <a:p>
            <a:pPr>
              <a:lnSpc>
                <a:spcPct val="110000"/>
              </a:lnSpc>
            </a:pPr>
            <a:r>
              <a:rPr lang="en-US" sz="2800" dirty="0"/>
              <a:t>Anglican foundations of all colonies except </a:t>
            </a:r>
            <a:r>
              <a:rPr lang="en-US" sz="2800" dirty="0" err="1"/>
              <a:t>sa</a:t>
            </a:r>
            <a:r>
              <a:rPr lang="en-US" sz="2800" dirty="0"/>
              <a:t>.</a:t>
            </a:r>
          </a:p>
          <a:p>
            <a:pPr lvl="1">
              <a:lnSpc>
                <a:spcPct val="110000"/>
              </a:lnSpc>
            </a:pPr>
            <a:r>
              <a:rPr lang="en-AU" sz="2400" dirty="0"/>
              <a:t>‘The State served the Anglican Church and the Anglican Church served the State’ (Tom </a:t>
            </a:r>
            <a:r>
              <a:rPr lang="en-AU" sz="2400" dirty="0" err="1"/>
              <a:t>Stannage</a:t>
            </a:r>
            <a:r>
              <a:rPr lang="en-AU" sz="2400" dirty="0"/>
              <a:t>, </a:t>
            </a:r>
            <a:r>
              <a:rPr lang="en-AU" sz="2400" i="1" dirty="0"/>
              <a:t>The People of </a:t>
            </a:r>
            <a:r>
              <a:rPr lang="en-AU" i="1" dirty="0"/>
              <a:t>P</a:t>
            </a:r>
            <a:r>
              <a:rPr lang="en-AU" sz="2400" i="1" dirty="0"/>
              <a:t>erth</a:t>
            </a:r>
            <a:r>
              <a:rPr lang="en-AU" sz="2400" dirty="0"/>
              <a:t>). </a:t>
            </a:r>
          </a:p>
          <a:p>
            <a:pPr lvl="1">
              <a:lnSpc>
                <a:spcPct val="110000"/>
              </a:lnSpc>
            </a:pPr>
            <a:r>
              <a:rPr lang="en-AU" sz="2400" dirty="0"/>
              <a:t>Embargo on Catholic priests in early </a:t>
            </a:r>
            <a:r>
              <a:rPr lang="en-AU" dirty="0"/>
              <a:t>NSW</a:t>
            </a:r>
            <a:r>
              <a:rPr lang="en-AU" sz="2400" dirty="0"/>
              <a:t> until 1820.</a:t>
            </a:r>
          </a:p>
          <a:p>
            <a:pPr lvl="1">
              <a:lnSpc>
                <a:spcPct val="110000"/>
              </a:lnSpc>
            </a:pPr>
            <a:r>
              <a:rPr lang="en-AU" sz="2400" dirty="0"/>
              <a:t>Anglicanism a more common foundation of settlement than convictism.</a:t>
            </a:r>
          </a:p>
          <a:p>
            <a:pPr lvl="1">
              <a:lnSpc>
                <a:spcPct val="110000"/>
              </a:lnSpc>
            </a:pPr>
            <a:r>
              <a:rPr lang="en-AU" sz="2400" dirty="0"/>
              <a:t>1825: Endowment of 1/7</a:t>
            </a:r>
            <a:r>
              <a:rPr lang="en-AU" sz="2400" baseline="30000" dirty="0"/>
              <a:t>th</a:t>
            </a:r>
            <a:r>
              <a:rPr lang="en-AU" sz="2400" dirty="0"/>
              <a:t> of land to Anglican church.</a:t>
            </a:r>
          </a:p>
          <a:p>
            <a:pPr lvl="1">
              <a:lnSpc>
                <a:spcPct val="110000"/>
              </a:lnSpc>
            </a:pPr>
            <a:r>
              <a:rPr lang="en-AU" sz="2400" dirty="0"/>
              <a:t>1836-37 Church Acts: grants to other denominations.</a:t>
            </a:r>
          </a:p>
          <a:p>
            <a:pPr lvl="1">
              <a:lnSpc>
                <a:spcPct val="110000"/>
              </a:lnSpc>
            </a:pPr>
            <a:r>
              <a:rPr lang="en-AU" sz="2400" dirty="0"/>
              <a:t>1861 Supreme </a:t>
            </a:r>
            <a:r>
              <a:rPr lang="en-AU" dirty="0"/>
              <a:t>C</a:t>
            </a:r>
            <a:r>
              <a:rPr lang="en-AU" sz="2400" dirty="0"/>
              <a:t>ourt of </a:t>
            </a:r>
            <a:r>
              <a:rPr lang="en-AU" dirty="0"/>
              <a:t>NSW</a:t>
            </a:r>
            <a:r>
              <a:rPr lang="en-AU" sz="2400" dirty="0"/>
              <a:t>: Anglican church had no precedence  &amp; ecclesiastical law had no authority. </a:t>
            </a:r>
          </a:p>
          <a:p>
            <a:pPr lvl="1">
              <a:lnSpc>
                <a:spcPct val="110000"/>
              </a:lnSpc>
            </a:pPr>
            <a:r>
              <a:rPr lang="en-AU" sz="2400" dirty="0"/>
              <a:t>All religious associations equally free before the law. </a:t>
            </a:r>
          </a:p>
          <a:p>
            <a:pPr lvl="1"/>
            <a:endParaRPr lang="en-US" sz="2600" dirty="0"/>
          </a:p>
        </p:txBody>
      </p:sp>
    </p:spTree>
    <p:extLst>
      <p:ext uri="{BB962C8B-B14F-4D97-AF65-F5344CB8AC3E}">
        <p14:creationId xmlns:p14="http://schemas.microsoft.com/office/powerpoint/2010/main" val="27812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0078-D740-054C-9A5E-B88F913765E7}"/>
              </a:ext>
            </a:extLst>
          </p:cNvPr>
          <p:cNvSpPr>
            <a:spLocks noGrp="1"/>
          </p:cNvSpPr>
          <p:nvPr>
            <p:ph type="title"/>
          </p:nvPr>
        </p:nvSpPr>
        <p:spPr>
          <a:xfrm>
            <a:off x="913775" y="415636"/>
            <a:ext cx="10364451" cy="817419"/>
          </a:xfrm>
        </p:spPr>
        <p:txBody>
          <a:bodyPr>
            <a:normAutofit/>
          </a:bodyPr>
          <a:lstStyle/>
          <a:p>
            <a:r>
              <a:rPr lang="en-US" dirty="0"/>
              <a:t>Social impacts</a:t>
            </a:r>
          </a:p>
        </p:txBody>
      </p:sp>
      <p:sp>
        <p:nvSpPr>
          <p:cNvPr id="3" name="Content Placeholder 2">
            <a:extLst>
              <a:ext uri="{FF2B5EF4-FFF2-40B4-BE49-F238E27FC236}">
                <a16:creationId xmlns:a16="http://schemas.microsoft.com/office/drawing/2014/main" id="{2402A2FF-8AE5-024B-A7B0-713C3F0D5D40}"/>
              </a:ext>
            </a:extLst>
          </p:cNvPr>
          <p:cNvSpPr>
            <a:spLocks noGrp="1"/>
          </p:cNvSpPr>
          <p:nvPr>
            <p:ph sz="quarter" idx="13"/>
          </p:nvPr>
        </p:nvSpPr>
        <p:spPr>
          <a:xfrm>
            <a:off x="913774" y="1385455"/>
            <a:ext cx="10363826" cy="5250872"/>
          </a:xfrm>
        </p:spPr>
        <p:txBody>
          <a:bodyPr>
            <a:normAutofit fontScale="70000" lnSpcReduction="20000"/>
          </a:bodyPr>
          <a:lstStyle/>
          <a:p>
            <a:pPr>
              <a:lnSpc>
                <a:spcPct val="150000"/>
              </a:lnSpc>
            </a:pPr>
            <a:r>
              <a:rPr lang="en-AU" sz="3100" dirty="0"/>
              <a:t>‘In profound ways the Bible helped to shape the very dynamics of British colonialism’, whether it was ‘transporting convicts, appropriating Aboriginal land or forming settler societies. The Bible and the church were integral to colonising and imperialism.’ (Meredith Lake, </a:t>
            </a:r>
            <a:r>
              <a:rPr lang="en-AU" sz="3100" i="1" dirty="0"/>
              <a:t>The Bible in Australia).</a:t>
            </a:r>
          </a:p>
          <a:p>
            <a:pPr>
              <a:lnSpc>
                <a:spcPct val="150000"/>
              </a:lnSpc>
            </a:pPr>
            <a:r>
              <a:rPr lang="en-AU" sz="3100" dirty="0"/>
              <a:t>Church involvement in education and charity</a:t>
            </a:r>
          </a:p>
          <a:p>
            <a:pPr lvl="1">
              <a:lnSpc>
                <a:spcPct val="150000"/>
              </a:lnSpc>
            </a:pPr>
            <a:r>
              <a:rPr lang="en-AU" sz="3100" dirty="0"/>
              <a:t>Emphasis on ‘respectability’</a:t>
            </a:r>
          </a:p>
          <a:p>
            <a:pPr>
              <a:lnSpc>
                <a:spcPct val="150000"/>
              </a:lnSpc>
            </a:pPr>
            <a:r>
              <a:rPr lang="en-AU" sz="3100" dirty="0"/>
              <a:t>Churches coping with isolation e.g. bush brothers. </a:t>
            </a:r>
          </a:p>
          <a:p>
            <a:pPr>
              <a:lnSpc>
                <a:spcPct val="150000"/>
              </a:lnSpc>
            </a:pPr>
            <a:r>
              <a:rPr lang="en-AU" sz="3100" dirty="0"/>
              <a:t>Culture of bible &amp; church spread throughout society.</a:t>
            </a:r>
          </a:p>
          <a:p>
            <a:pPr lvl="1">
              <a:lnSpc>
                <a:spcPct val="150000"/>
              </a:lnSpc>
            </a:pPr>
            <a:r>
              <a:rPr lang="en-AU" sz="3100" dirty="0"/>
              <a:t>‘</a:t>
            </a:r>
            <a:r>
              <a:rPr lang="en-AU" sz="3100" dirty="0" err="1"/>
              <a:t>wowserism</a:t>
            </a:r>
            <a:r>
              <a:rPr lang="en-AU" sz="3100" dirty="0"/>
              <a:t>’.</a:t>
            </a:r>
          </a:p>
          <a:p>
            <a:pPr>
              <a:lnSpc>
                <a:spcPct val="150000"/>
              </a:lnSpc>
            </a:pPr>
            <a:r>
              <a:rPr lang="en-AU" sz="3100" dirty="0"/>
              <a:t>Uniting Church – uniquely Australian. </a:t>
            </a:r>
          </a:p>
          <a:p>
            <a:endParaRPr lang="en-US" dirty="0"/>
          </a:p>
        </p:txBody>
      </p:sp>
    </p:spTree>
    <p:extLst>
      <p:ext uri="{BB962C8B-B14F-4D97-AF65-F5344CB8AC3E}">
        <p14:creationId xmlns:p14="http://schemas.microsoft.com/office/powerpoint/2010/main" val="135934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DBF2-8300-CD4D-855A-9DF52C76339E}"/>
              </a:ext>
            </a:extLst>
          </p:cNvPr>
          <p:cNvSpPr>
            <a:spLocks noGrp="1"/>
          </p:cNvSpPr>
          <p:nvPr>
            <p:ph type="title"/>
          </p:nvPr>
        </p:nvSpPr>
        <p:spPr>
          <a:xfrm>
            <a:off x="6019800" y="374073"/>
            <a:ext cx="5258426" cy="942109"/>
          </a:xfrm>
        </p:spPr>
        <p:txBody>
          <a:bodyPr>
            <a:normAutofit/>
          </a:bodyPr>
          <a:lstStyle/>
          <a:p>
            <a:r>
              <a:rPr lang="en-US" sz="3200" dirty="0"/>
              <a:t>Women in church leadership</a:t>
            </a:r>
          </a:p>
        </p:txBody>
      </p:sp>
      <p:sp>
        <p:nvSpPr>
          <p:cNvPr id="4" name="Content Placeholder 3">
            <a:extLst>
              <a:ext uri="{FF2B5EF4-FFF2-40B4-BE49-F238E27FC236}">
                <a16:creationId xmlns:a16="http://schemas.microsoft.com/office/drawing/2014/main" id="{6C30BD8A-CD9D-F845-93F2-7485F61C561F}"/>
              </a:ext>
            </a:extLst>
          </p:cNvPr>
          <p:cNvSpPr>
            <a:spLocks noGrp="1"/>
          </p:cNvSpPr>
          <p:nvPr>
            <p:ph sz="quarter" idx="13"/>
          </p:nvPr>
        </p:nvSpPr>
        <p:spPr>
          <a:xfrm>
            <a:off x="328613" y="514350"/>
            <a:ext cx="5691187" cy="6246668"/>
          </a:xfrm>
        </p:spPr>
        <p:txBody>
          <a:bodyPr>
            <a:normAutofit/>
          </a:bodyPr>
          <a:lstStyle/>
          <a:p>
            <a:r>
              <a:rPr lang="en-US" dirty="0"/>
              <a:t>Ordained women:</a:t>
            </a:r>
          </a:p>
          <a:p>
            <a:pPr lvl="1"/>
            <a:r>
              <a:rPr lang="en-US" dirty="0"/>
              <a:t>Winifred </a:t>
            </a:r>
            <a:r>
              <a:rPr lang="en-US" dirty="0" err="1"/>
              <a:t>Kiek</a:t>
            </a:r>
            <a:r>
              <a:rPr lang="en-US" dirty="0"/>
              <a:t> (cong. Adelaide 1927)</a:t>
            </a:r>
          </a:p>
          <a:p>
            <a:pPr lvl="1"/>
            <a:r>
              <a:rPr lang="en-US" dirty="0"/>
              <a:t>Isabelle Merry (Cong. Melbourne 1937)</a:t>
            </a:r>
          </a:p>
          <a:p>
            <a:pPr lvl="1"/>
            <a:r>
              <a:rPr lang="en-US" dirty="0"/>
              <a:t>Margaret Sanders (Meth. Perth, 1969)</a:t>
            </a:r>
          </a:p>
          <a:p>
            <a:pPr lvl="1"/>
            <a:r>
              <a:rPr lang="en-US" dirty="0"/>
              <a:t>Coralie Ling (Meth, Melbourne, 1969)</a:t>
            </a:r>
          </a:p>
          <a:p>
            <a:pPr lvl="1"/>
            <a:r>
              <a:rPr lang="en-US" dirty="0"/>
              <a:t>Marlene </a:t>
            </a:r>
            <a:r>
              <a:rPr lang="en-US" dirty="0" err="1"/>
              <a:t>Thalheimer</a:t>
            </a:r>
            <a:r>
              <a:rPr lang="en-US" dirty="0"/>
              <a:t>, (Pres, 1974)</a:t>
            </a:r>
          </a:p>
          <a:p>
            <a:pPr lvl="1"/>
            <a:r>
              <a:rPr lang="en-US" dirty="0"/>
              <a:t>Churches of Christ (1973) and Baptists (1978)</a:t>
            </a:r>
          </a:p>
          <a:p>
            <a:pPr lvl="1"/>
            <a:r>
              <a:rPr lang="en-US" dirty="0"/>
              <a:t>By 1977, 33 women had been ordained. </a:t>
            </a:r>
          </a:p>
          <a:p>
            <a:pPr lvl="1"/>
            <a:r>
              <a:rPr lang="en-US" dirty="0"/>
              <a:t>1991: Presbyterian Church rescinded permission for women to be ordained.</a:t>
            </a:r>
          </a:p>
          <a:p>
            <a:pPr lvl="1"/>
            <a:r>
              <a:rPr lang="en-US" dirty="0"/>
              <a:t>1990s: first Anglican women ordained.</a:t>
            </a:r>
          </a:p>
          <a:p>
            <a:pPr lvl="1"/>
            <a:r>
              <a:rPr lang="en-US" dirty="0"/>
              <a:t>Catholics still refusing to ordain women.</a:t>
            </a:r>
          </a:p>
        </p:txBody>
      </p:sp>
      <p:pic>
        <p:nvPicPr>
          <p:cNvPr id="7" name="Content Placeholder 6">
            <a:extLst>
              <a:ext uri="{FF2B5EF4-FFF2-40B4-BE49-F238E27FC236}">
                <a16:creationId xmlns:a16="http://schemas.microsoft.com/office/drawing/2014/main" id="{BE10D864-67B7-6942-9643-CC9598BCDB4E}"/>
              </a:ext>
            </a:extLst>
          </p:cNvPr>
          <p:cNvPicPr>
            <a:picLocks noGrp="1" noChangeAspect="1"/>
          </p:cNvPicPr>
          <p:nvPr>
            <p:ph sz="quarter" idx="14"/>
          </p:nvPr>
        </p:nvPicPr>
        <p:blipFill>
          <a:blip r:embed="rId2"/>
          <a:stretch>
            <a:fillRect/>
          </a:stretch>
        </p:blipFill>
        <p:spPr>
          <a:xfrm>
            <a:off x="6172200" y="2482484"/>
            <a:ext cx="5105400" cy="3193195"/>
          </a:xfrm>
        </p:spPr>
      </p:pic>
    </p:spTree>
    <p:extLst>
      <p:ext uri="{BB962C8B-B14F-4D97-AF65-F5344CB8AC3E}">
        <p14:creationId xmlns:p14="http://schemas.microsoft.com/office/powerpoint/2010/main" val="362315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039A-56D1-0C45-9FEC-BD62CD4BDE05}"/>
              </a:ext>
            </a:extLst>
          </p:cNvPr>
          <p:cNvSpPr>
            <a:spLocks noGrp="1"/>
          </p:cNvSpPr>
          <p:nvPr>
            <p:ph type="title"/>
          </p:nvPr>
        </p:nvSpPr>
        <p:spPr>
          <a:xfrm>
            <a:off x="214313" y="365125"/>
            <a:ext cx="11139487" cy="854075"/>
          </a:xfrm>
        </p:spPr>
        <p:txBody>
          <a:bodyPr/>
          <a:lstStyle/>
          <a:p>
            <a:r>
              <a:rPr lang="en-US" dirty="0"/>
              <a:t>Changes in Church Populations</a:t>
            </a:r>
          </a:p>
        </p:txBody>
      </p:sp>
      <p:sp>
        <p:nvSpPr>
          <p:cNvPr id="3" name="Content Placeholder 2">
            <a:extLst>
              <a:ext uri="{FF2B5EF4-FFF2-40B4-BE49-F238E27FC236}">
                <a16:creationId xmlns:a16="http://schemas.microsoft.com/office/drawing/2014/main" id="{A0C1EA08-2CF5-F94D-AF12-64BCBFB4EEA8}"/>
              </a:ext>
            </a:extLst>
          </p:cNvPr>
          <p:cNvSpPr>
            <a:spLocks noGrp="1"/>
          </p:cNvSpPr>
          <p:nvPr>
            <p:ph sz="quarter" idx="13"/>
          </p:nvPr>
        </p:nvSpPr>
        <p:spPr>
          <a:xfrm>
            <a:off x="913774" y="1447799"/>
            <a:ext cx="10363826" cy="5281613"/>
          </a:xfrm>
        </p:spPr>
        <p:txBody>
          <a:bodyPr>
            <a:normAutofit fontScale="92500" lnSpcReduction="10000"/>
          </a:bodyPr>
          <a:lstStyle/>
          <a:p>
            <a:pPr>
              <a:lnSpc>
                <a:spcPct val="150000"/>
              </a:lnSpc>
            </a:pPr>
            <a:r>
              <a:rPr lang="en-US" dirty="0"/>
              <a:t>68% population ‘Christian’</a:t>
            </a:r>
          </a:p>
          <a:p>
            <a:pPr lvl="1">
              <a:lnSpc>
                <a:spcPct val="150000"/>
              </a:lnSpc>
            </a:pPr>
            <a:r>
              <a:rPr lang="en-US" dirty="0"/>
              <a:t>81% Anglican, Catholic or Uniting.</a:t>
            </a:r>
          </a:p>
          <a:p>
            <a:pPr lvl="1">
              <a:lnSpc>
                <a:spcPct val="150000"/>
              </a:lnSpc>
            </a:pPr>
            <a:r>
              <a:rPr lang="en-US" dirty="0"/>
              <a:t>11,415 men &amp; 2,823 women ministers</a:t>
            </a:r>
          </a:p>
          <a:p>
            <a:pPr lvl="7">
              <a:lnSpc>
                <a:spcPct val="150000"/>
              </a:lnSpc>
            </a:pPr>
            <a:r>
              <a:rPr lang="en-US" dirty="0"/>
              <a:t>(2001 census)</a:t>
            </a:r>
          </a:p>
          <a:p>
            <a:pPr>
              <a:lnSpc>
                <a:spcPct val="150000"/>
              </a:lnSpc>
            </a:pPr>
            <a:r>
              <a:rPr lang="en-US" dirty="0"/>
              <a:t>By 1927, approx. 10,000 Greeks </a:t>
            </a:r>
          </a:p>
          <a:p>
            <a:pPr lvl="1">
              <a:lnSpc>
                <a:spcPct val="150000"/>
              </a:lnSpc>
            </a:pPr>
            <a:r>
              <a:rPr lang="en-US" dirty="0"/>
              <a:t>Setting up of Orthodox congregations.</a:t>
            </a:r>
          </a:p>
          <a:p>
            <a:pPr>
              <a:lnSpc>
                <a:spcPct val="150000"/>
              </a:lnSpc>
            </a:pPr>
            <a:r>
              <a:rPr lang="en-US" dirty="0"/>
              <a:t>Impact of post-World War II migrant populations.</a:t>
            </a:r>
          </a:p>
          <a:p>
            <a:pPr>
              <a:lnSpc>
                <a:spcPct val="150000"/>
              </a:lnSpc>
            </a:pPr>
            <a:r>
              <a:rPr lang="en-US" dirty="0"/>
              <a:t>30% of Vietnamese refugees were Catholic</a:t>
            </a:r>
          </a:p>
          <a:p>
            <a:pPr lvl="1">
              <a:lnSpc>
                <a:spcPct val="150000"/>
              </a:lnSpc>
            </a:pPr>
            <a:r>
              <a:rPr lang="en-US" dirty="0"/>
              <a:t>Vietnamese priests and congregations impacting upon Catholicism.</a:t>
            </a:r>
          </a:p>
          <a:p>
            <a:pPr>
              <a:lnSpc>
                <a:spcPct val="150000"/>
              </a:lnSpc>
            </a:pPr>
            <a:endParaRPr lang="en-US" dirty="0"/>
          </a:p>
          <a:p>
            <a:pPr lvl="1"/>
            <a:endParaRPr lang="en-US" dirty="0"/>
          </a:p>
          <a:p>
            <a:endParaRPr lang="en-US" dirty="0"/>
          </a:p>
        </p:txBody>
      </p:sp>
      <p:pic>
        <p:nvPicPr>
          <p:cNvPr id="4" name="Picture 3">
            <a:extLst>
              <a:ext uri="{FF2B5EF4-FFF2-40B4-BE49-F238E27FC236}">
                <a16:creationId xmlns:a16="http://schemas.microsoft.com/office/drawing/2014/main" id="{A7A5FB45-01C0-004B-9986-00999BBC7559}"/>
              </a:ext>
            </a:extLst>
          </p:cNvPr>
          <p:cNvPicPr>
            <a:picLocks noChangeAspect="1"/>
          </p:cNvPicPr>
          <p:nvPr/>
        </p:nvPicPr>
        <p:blipFill>
          <a:blip r:embed="rId2"/>
          <a:stretch>
            <a:fillRect/>
          </a:stretch>
        </p:blipFill>
        <p:spPr>
          <a:xfrm>
            <a:off x="7418714" y="365125"/>
            <a:ext cx="4773286" cy="3562064"/>
          </a:xfrm>
          <a:prstGeom prst="rect">
            <a:avLst/>
          </a:prstGeom>
        </p:spPr>
      </p:pic>
    </p:spTree>
    <p:extLst>
      <p:ext uri="{BB962C8B-B14F-4D97-AF65-F5344CB8AC3E}">
        <p14:creationId xmlns:p14="http://schemas.microsoft.com/office/powerpoint/2010/main" val="13816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33EED2-1C70-044D-ADCA-DA4D2BD9DEB2}"/>
              </a:ext>
            </a:extLst>
          </p:cNvPr>
          <p:cNvSpPr>
            <a:spLocks noGrp="1"/>
          </p:cNvSpPr>
          <p:nvPr>
            <p:ph type="title"/>
          </p:nvPr>
        </p:nvSpPr>
        <p:spPr>
          <a:xfrm>
            <a:off x="913776" y="618518"/>
            <a:ext cx="2661938" cy="582486"/>
          </a:xfrm>
        </p:spPr>
        <p:txBody>
          <a:bodyPr>
            <a:normAutofit fontScale="90000"/>
          </a:bodyPr>
          <a:lstStyle/>
          <a:p>
            <a:r>
              <a:rPr lang="en-US" dirty="0"/>
              <a:t>EVENTS</a:t>
            </a:r>
          </a:p>
        </p:txBody>
      </p:sp>
      <p:pic>
        <p:nvPicPr>
          <p:cNvPr id="8" name="Content Placeholder 7">
            <a:extLst>
              <a:ext uri="{FF2B5EF4-FFF2-40B4-BE49-F238E27FC236}">
                <a16:creationId xmlns:a16="http://schemas.microsoft.com/office/drawing/2014/main" id="{815765F7-11F6-5249-A3FA-20D914ADF49B}"/>
              </a:ext>
            </a:extLst>
          </p:cNvPr>
          <p:cNvPicPr>
            <a:picLocks noGrp="1" noChangeAspect="1"/>
          </p:cNvPicPr>
          <p:nvPr>
            <p:ph sz="quarter" idx="13"/>
          </p:nvPr>
        </p:nvPicPr>
        <p:blipFill>
          <a:blip r:embed="rId2"/>
          <a:stretch>
            <a:fillRect/>
          </a:stretch>
        </p:blipFill>
        <p:spPr>
          <a:xfrm>
            <a:off x="3031984" y="231537"/>
            <a:ext cx="8730143" cy="6401275"/>
          </a:xfrm>
        </p:spPr>
      </p:pic>
    </p:spTree>
    <p:extLst>
      <p:ext uri="{BB962C8B-B14F-4D97-AF65-F5344CB8AC3E}">
        <p14:creationId xmlns:p14="http://schemas.microsoft.com/office/powerpoint/2010/main" val="102914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4852-FA7E-3144-9231-0A0CE75E327B}"/>
              </a:ext>
            </a:extLst>
          </p:cNvPr>
          <p:cNvSpPr>
            <a:spLocks noGrp="1"/>
          </p:cNvSpPr>
          <p:nvPr>
            <p:ph type="title"/>
          </p:nvPr>
        </p:nvSpPr>
        <p:spPr>
          <a:xfrm>
            <a:off x="913775" y="618518"/>
            <a:ext cx="10364451" cy="473304"/>
          </a:xfrm>
        </p:spPr>
        <p:txBody>
          <a:bodyPr>
            <a:normAutofit fontScale="90000"/>
          </a:bodyPr>
          <a:lstStyle/>
          <a:p>
            <a:r>
              <a:rPr lang="en-US" dirty="0"/>
              <a:t>Impacts of 1959 Billy Graham Crusade</a:t>
            </a:r>
          </a:p>
        </p:txBody>
      </p:sp>
      <p:sp>
        <p:nvSpPr>
          <p:cNvPr id="3" name="Content Placeholder 2">
            <a:extLst>
              <a:ext uri="{FF2B5EF4-FFF2-40B4-BE49-F238E27FC236}">
                <a16:creationId xmlns:a16="http://schemas.microsoft.com/office/drawing/2014/main" id="{7A366D5C-8F8F-C446-A044-C5966559B058}"/>
              </a:ext>
            </a:extLst>
          </p:cNvPr>
          <p:cNvSpPr>
            <a:spLocks noGrp="1"/>
          </p:cNvSpPr>
          <p:nvPr>
            <p:ph sz="quarter" idx="13"/>
          </p:nvPr>
        </p:nvSpPr>
        <p:spPr>
          <a:xfrm>
            <a:off x="573206" y="1310186"/>
            <a:ext cx="10031104" cy="5199796"/>
          </a:xfrm>
        </p:spPr>
        <p:txBody>
          <a:bodyPr>
            <a:noAutofit/>
          </a:bodyPr>
          <a:lstStyle/>
          <a:p>
            <a:pPr lvl="0"/>
            <a:r>
              <a:rPr lang="en-AU" sz="2000" dirty="0"/>
              <a:t>Bureau of Statistics – a 10% reduction in alcohol consumption for 1960-61.</a:t>
            </a:r>
          </a:p>
          <a:p>
            <a:pPr lvl="0"/>
            <a:r>
              <a:rPr lang="en-AU" sz="2000" dirty="0"/>
              <a:t>Australian Crime Statistics – a brief halt in the increase of crime for 1960-62. </a:t>
            </a:r>
          </a:p>
          <a:p>
            <a:pPr lvl="0"/>
            <a:r>
              <a:rPr lang="en-AU" sz="2000" dirty="0"/>
              <a:t>1960 recorded fewer ex-nuptial births in a decade in which the figure had been steadily growing.</a:t>
            </a:r>
          </a:p>
          <a:p>
            <a:pPr lvl="0"/>
            <a:r>
              <a:rPr lang="en-AU" sz="2000" dirty="0"/>
              <a:t>Businesses reported an “epidemic” of repayments of bad debts</a:t>
            </a:r>
          </a:p>
          <a:p>
            <a:pPr lvl="0"/>
            <a:r>
              <a:rPr lang="en-AU" sz="2000" dirty="0"/>
              <a:t>burglars handed in the tools of their trade when coming forward. Even a revolver!</a:t>
            </a:r>
          </a:p>
          <a:p>
            <a:pPr lvl="0"/>
            <a:r>
              <a:rPr lang="en-AU" sz="2000" dirty="0"/>
              <a:t>A Sydney District Court magistrate reported a 50% drop in alcohol-related crime.</a:t>
            </a:r>
          </a:p>
          <a:p>
            <a:pPr lvl="0"/>
            <a:r>
              <a:rPr lang="en-AU" sz="2000" dirty="0"/>
              <a:t>In 1969, more than 50% of Melbourne Bible Institute’s 160 students &amp; 25% of Adelaide Bible Institute’s 118 students  enrolled due to the 1959 Crusade.</a:t>
            </a:r>
          </a:p>
          <a:p>
            <a:pPr lvl="0"/>
            <a:r>
              <a:rPr lang="en-AU" sz="2000" dirty="0"/>
              <a:t>Many of the leaders and personnel of missionary organisations, like CMS, or Wycliffe Bible Translators had been impacted by the 1959 Crusade.</a:t>
            </a:r>
          </a:p>
          <a:p>
            <a:pPr lvl="0"/>
            <a:r>
              <a:rPr lang="en-AU" sz="2000" dirty="0"/>
              <a:t>During the Crusades, sales of Bibles trebled in capital cities.</a:t>
            </a:r>
          </a:p>
          <a:p>
            <a:pPr lvl="0"/>
            <a:r>
              <a:rPr lang="en-AU" sz="2000" dirty="0"/>
              <a:t>Scripture Union memberships almost doubled between March 1958 and November 1959 (from 58,000 to 104,400).</a:t>
            </a:r>
          </a:p>
        </p:txBody>
      </p:sp>
    </p:spTree>
    <p:extLst>
      <p:ext uri="{BB962C8B-B14F-4D97-AF65-F5344CB8AC3E}">
        <p14:creationId xmlns:p14="http://schemas.microsoft.com/office/powerpoint/2010/main" val="353498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8F1B2B-BDD2-E748-B4E9-AD3730B460F7}"/>
              </a:ext>
            </a:extLst>
          </p:cNvPr>
          <p:cNvPicPr>
            <a:picLocks noChangeAspect="1"/>
          </p:cNvPicPr>
          <p:nvPr/>
        </p:nvPicPr>
        <p:blipFill>
          <a:blip r:embed="rId2"/>
          <a:stretch>
            <a:fillRect/>
          </a:stretch>
        </p:blipFill>
        <p:spPr>
          <a:xfrm>
            <a:off x="4485249" y="360623"/>
            <a:ext cx="3445728" cy="5715000"/>
          </a:xfrm>
          <a:prstGeom prst="rect">
            <a:avLst/>
          </a:prstGeom>
        </p:spPr>
      </p:pic>
      <p:sp>
        <p:nvSpPr>
          <p:cNvPr id="4" name="Title 3">
            <a:extLst>
              <a:ext uri="{FF2B5EF4-FFF2-40B4-BE49-F238E27FC236}">
                <a16:creationId xmlns:a16="http://schemas.microsoft.com/office/drawing/2014/main" id="{2E8D67FE-C7D0-F745-BD43-407D3E274F18}"/>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06EC0028-01C4-3441-8F31-BC70E46DC944}"/>
              </a:ext>
            </a:extLst>
          </p:cNvPr>
          <p:cNvSpPr>
            <a:spLocks noGrp="1"/>
          </p:cNvSpPr>
          <p:nvPr>
            <p:ph type="body" idx="1"/>
          </p:nvPr>
        </p:nvSpPr>
        <p:spPr/>
        <p:txBody>
          <a:bodyPr/>
          <a:lstStyle/>
          <a:p>
            <a:endParaRPr lang="en-US"/>
          </a:p>
        </p:txBody>
      </p:sp>
      <p:pic>
        <p:nvPicPr>
          <p:cNvPr id="13" name="Content Placeholder 12">
            <a:extLst>
              <a:ext uri="{FF2B5EF4-FFF2-40B4-BE49-F238E27FC236}">
                <a16:creationId xmlns:a16="http://schemas.microsoft.com/office/drawing/2014/main" id="{E70F6AEB-282E-EC4E-99ED-21F01D8E2C39}"/>
              </a:ext>
            </a:extLst>
          </p:cNvPr>
          <p:cNvPicPr>
            <a:picLocks noGrp="1" noChangeAspect="1"/>
          </p:cNvPicPr>
          <p:nvPr>
            <p:ph sz="quarter" idx="13"/>
          </p:nvPr>
        </p:nvPicPr>
        <p:blipFill>
          <a:blip r:embed="rId3"/>
          <a:stretch>
            <a:fillRect/>
          </a:stretch>
        </p:blipFill>
        <p:spPr>
          <a:xfrm>
            <a:off x="194403" y="145267"/>
            <a:ext cx="4482372" cy="6362689"/>
          </a:xfrm>
        </p:spPr>
      </p:pic>
      <p:sp>
        <p:nvSpPr>
          <p:cNvPr id="6" name="Text Placeholder 5">
            <a:extLst>
              <a:ext uri="{FF2B5EF4-FFF2-40B4-BE49-F238E27FC236}">
                <a16:creationId xmlns:a16="http://schemas.microsoft.com/office/drawing/2014/main" id="{14D40057-AB64-7841-BAC2-8FA7B7921493}"/>
              </a:ext>
            </a:extLst>
          </p:cNvPr>
          <p:cNvSpPr>
            <a:spLocks noGrp="1"/>
          </p:cNvSpPr>
          <p:nvPr>
            <p:ph type="body" sz="quarter" idx="3"/>
          </p:nvPr>
        </p:nvSpPr>
        <p:spPr/>
        <p:txBody>
          <a:bodyPr/>
          <a:lstStyle/>
          <a:p>
            <a:endParaRPr lang="en-US"/>
          </a:p>
        </p:txBody>
      </p:sp>
      <p:pic>
        <p:nvPicPr>
          <p:cNvPr id="7" name="Content Placeholder 6">
            <a:extLst>
              <a:ext uri="{FF2B5EF4-FFF2-40B4-BE49-F238E27FC236}">
                <a16:creationId xmlns:a16="http://schemas.microsoft.com/office/drawing/2014/main" id="{EB2FEC59-C436-C145-A491-88D0FAC2E07E}"/>
              </a:ext>
            </a:extLst>
          </p:cNvPr>
          <p:cNvPicPr>
            <a:picLocks noGrp="1" noChangeAspect="1"/>
          </p:cNvPicPr>
          <p:nvPr>
            <p:ph sz="quarter" idx="14"/>
          </p:nvPr>
        </p:nvPicPr>
        <p:blipFill>
          <a:blip r:embed="rId4"/>
          <a:stretch>
            <a:fillRect/>
          </a:stretch>
        </p:blipFill>
        <p:spPr>
          <a:xfrm>
            <a:off x="7781247" y="1410346"/>
            <a:ext cx="4365338" cy="4943959"/>
          </a:xfrm>
        </p:spPr>
      </p:pic>
    </p:spTree>
    <p:extLst>
      <p:ext uri="{BB962C8B-B14F-4D97-AF65-F5344CB8AC3E}">
        <p14:creationId xmlns:p14="http://schemas.microsoft.com/office/powerpoint/2010/main" val="276588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989941-157C-F444-AD8C-2D88B0AC974F}"/>
              </a:ext>
            </a:extLst>
          </p:cNvPr>
          <p:cNvSpPr>
            <a:spLocks noGrp="1"/>
          </p:cNvSpPr>
          <p:nvPr>
            <p:ph type="title"/>
          </p:nvPr>
        </p:nvSpPr>
        <p:spPr>
          <a:xfrm>
            <a:off x="913775" y="618517"/>
            <a:ext cx="10364451" cy="746259"/>
          </a:xfrm>
        </p:spPr>
        <p:txBody>
          <a:bodyPr>
            <a:normAutofit/>
          </a:bodyPr>
          <a:lstStyle/>
          <a:p>
            <a:r>
              <a:rPr lang="en-US" dirty="0"/>
              <a:t>Where are we now?</a:t>
            </a:r>
          </a:p>
        </p:txBody>
      </p:sp>
      <p:sp>
        <p:nvSpPr>
          <p:cNvPr id="8" name="Content Placeholder 7">
            <a:extLst>
              <a:ext uri="{FF2B5EF4-FFF2-40B4-BE49-F238E27FC236}">
                <a16:creationId xmlns:a16="http://schemas.microsoft.com/office/drawing/2014/main" id="{F1A477A1-1973-2F47-A786-88F78C61A4BC}"/>
              </a:ext>
            </a:extLst>
          </p:cNvPr>
          <p:cNvSpPr>
            <a:spLocks noGrp="1"/>
          </p:cNvSpPr>
          <p:nvPr>
            <p:ph sz="quarter" idx="13"/>
          </p:nvPr>
        </p:nvSpPr>
        <p:spPr>
          <a:xfrm>
            <a:off x="913774" y="1501254"/>
            <a:ext cx="10363826" cy="4899546"/>
          </a:xfrm>
        </p:spPr>
        <p:txBody>
          <a:bodyPr>
            <a:normAutofit/>
          </a:bodyPr>
          <a:lstStyle/>
          <a:p>
            <a:r>
              <a:rPr lang="en-AU" sz="2800" dirty="0"/>
              <a:t>Australia has approx. 13,000 churches. </a:t>
            </a:r>
          </a:p>
          <a:p>
            <a:r>
              <a:rPr lang="en-AU" sz="2800" dirty="0"/>
              <a:t>1.8 million Australians attend a church service each week (that’s out of a population approaching 25 million).</a:t>
            </a:r>
          </a:p>
          <a:p>
            <a:r>
              <a:rPr lang="en-AU" sz="2800" dirty="0"/>
              <a:t>The latest Census results show that 61% of Australians identify with Christianity. (The second most popular religion in Australia is Buddhism (2.5%), </a:t>
            </a:r>
          </a:p>
          <a:p>
            <a:r>
              <a:rPr lang="en-AU" sz="2800" dirty="0"/>
              <a:t>Less than one in seven of the Australians who ticked “Christianity” on their census form regularly attend a church.</a:t>
            </a:r>
          </a:p>
          <a:p>
            <a:pPr lvl="2"/>
            <a:r>
              <a:rPr lang="en-AU" dirty="0"/>
              <a:t>https://</a:t>
            </a:r>
            <a:r>
              <a:rPr lang="en-AU" dirty="0" err="1"/>
              <a:t>mccrindle.com.au</a:t>
            </a:r>
            <a:r>
              <a:rPr lang="en-AU" dirty="0"/>
              <a:t>/insights/</a:t>
            </a:r>
            <a:r>
              <a:rPr lang="en-AU" dirty="0" err="1"/>
              <a:t>blogarchive</a:t>
            </a:r>
            <a:r>
              <a:rPr lang="en-AU" dirty="0"/>
              <a:t>/church-attendance-in-</a:t>
            </a:r>
            <a:r>
              <a:rPr lang="en-AU" dirty="0" err="1"/>
              <a:t>australia</a:t>
            </a:r>
            <a:r>
              <a:rPr lang="en-AU" dirty="0"/>
              <a:t>-infographic/</a:t>
            </a:r>
          </a:p>
          <a:p>
            <a:pPr lvl="2"/>
            <a:endParaRPr lang="en-US" dirty="0"/>
          </a:p>
        </p:txBody>
      </p:sp>
    </p:spTree>
    <p:extLst>
      <p:ext uri="{BB962C8B-B14F-4D97-AF65-F5344CB8AC3E}">
        <p14:creationId xmlns:p14="http://schemas.microsoft.com/office/powerpoint/2010/main" val="240070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C565-F655-7246-98AD-0D751D20A585}"/>
              </a:ext>
            </a:extLst>
          </p:cNvPr>
          <p:cNvSpPr>
            <a:spLocks noGrp="1"/>
          </p:cNvSpPr>
          <p:nvPr>
            <p:ph type="title"/>
          </p:nvPr>
        </p:nvSpPr>
        <p:spPr>
          <a:xfrm>
            <a:off x="913775" y="618518"/>
            <a:ext cx="10364451" cy="814498"/>
          </a:xfrm>
        </p:spPr>
        <p:txBody>
          <a:bodyPr>
            <a:normAutofit/>
          </a:bodyPr>
          <a:lstStyle/>
          <a:p>
            <a:r>
              <a:rPr lang="en-US" dirty="0"/>
              <a:t>2013 survey – why people don’t go to church</a:t>
            </a:r>
          </a:p>
        </p:txBody>
      </p:sp>
      <p:sp>
        <p:nvSpPr>
          <p:cNvPr id="3" name="Content Placeholder 2">
            <a:extLst>
              <a:ext uri="{FF2B5EF4-FFF2-40B4-BE49-F238E27FC236}">
                <a16:creationId xmlns:a16="http://schemas.microsoft.com/office/drawing/2014/main" id="{2B62019F-8D5F-B148-83D1-976AFCDE2DCF}"/>
              </a:ext>
            </a:extLst>
          </p:cNvPr>
          <p:cNvSpPr>
            <a:spLocks noGrp="1"/>
          </p:cNvSpPr>
          <p:nvPr>
            <p:ph sz="quarter" idx="13"/>
          </p:nvPr>
        </p:nvSpPr>
        <p:spPr>
          <a:xfrm>
            <a:off x="913774" y="1433016"/>
            <a:ext cx="10363826" cy="4681181"/>
          </a:xfrm>
        </p:spPr>
        <p:txBody>
          <a:bodyPr>
            <a:normAutofit/>
          </a:bodyPr>
          <a:lstStyle/>
          <a:p>
            <a:pPr lvl="0"/>
            <a:r>
              <a:rPr lang="en-AU" sz="3200" dirty="0"/>
              <a:t>Irrelevant to my life (47%) </a:t>
            </a:r>
          </a:p>
          <a:p>
            <a:pPr lvl="0"/>
            <a:r>
              <a:rPr lang="en-AU" sz="3200" dirty="0"/>
              <a:t>Don’t accept how it’s taught (26%) </a:t>
            </a:r>
          </a:p>
          <a:p>
            <a:pPr lvl="0"/>
            <a:r>
              <a:rPr lang="en-AU" sz="3200" dirty="0"/>
              <a:t>Outdated style (24%)</a:t>
            </a:r>
          </a:p>
          <a:p>
            <a:pPr lvl="0"/>
            <a:r>
              <a:rPr lang="en-AU" sz="3200" dirty="0"/>
              <a:t>Issues with clergy (22%)</a:t>
            </a:r>
          </a:p>
          <a:p>
            <a:pPr lvl="0"/>
            <a:r>
              <a:rPr lang="en-AU" sz="3200" dirty="0"/>
              <a:t>Don’t believe the Bible (19%)</a:t>
            </a:r>
          </a:p>
          <a:p>
            <a:pPr lvl="0"/>
            <a:r>
              <a:rPr lang="en-AU" sz="3200" dirty="0"/>
              <a:t>Too busy to attend (18%)</a:t>
            </a:r>
          </a:p>
          <a:p>
            <a:pPr marL="0" indent="0">
              <a:buNone/>
            </a:pPr>
            <a:endParaRPr lang="en-US" dirty="0"/>
          </a:p>
        </p:txBody>
      </p:sp>
    </p:spTree>
    <p:extLst>
      <p:ext uri="{BB962C8B-B14F-4D97-AF65-F5344CB8AC3E}">
        <p14:creationId xmlns:p14="http://schemas.microsoft.com/office/powerpoint/2010/main" val="220718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ED38-A70E-5D48-90C2-474297FCAFD9}"/>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17A6034-8DDF-5C47-A290-4E5982F135BF}"/>
              </a:ext>
            </a:extLst>
          </p:cNvPr>
          <p:cNvSpPr>
            <a:spLocks noGrp="1"/>
          </p:cNvSpPr>
          <p:nvPr>
            <p:ph sz="quarter" idx="13"/>
          </p:nvPr>
        </p:nvSpPr>
        <p:spPr/>
        <p:txBody>
          <a:bodyPr>
            <a:normAutofit fontScale="92500" lnSpcReduction="20000"/>
          </a:bodyPr>
          <a:lstStyle/>
          <a:p>
            <a:r>
              <a:rPr lang="en-AU" dirty="0"/>
              <a:t>Meredith Lake, </a:t>
            </a:r>
            <a:r>
              <a:rPr lang="en-AU" i="1" dirty="0"/>
              <a:t>The Bible in Australia </a:t>
            </a:r>
            <a:r>
              <a:rPr lang="en-AU" dirty="0"/>
              <a:t>(Sydney: New South Publishing, 2020 edition).</a:t>
            </a:r>
          </a:p>
          <a:p>
            <a:r>
              <a:rPr lang="en-AU" dirty="0"/>
              <a:t>Muriel Porter, ‘Christian Church Ministry’ in </a:t>
            </a:r>
            <a:r>
              <a:rPr lang="en-AU" i="1" dirty="0"/>
              <a:t>The Encyclopedia of Women &amp; Leadership in Twentieth Century Australia, </a:t>
            </a:r>
            <a:r>
              <a:rPr lang="en-AU" dirty="0"/>
              <a:t>accessed on 19 February 2021 at: </a:t>
            </a:r>
            <a:r>
              <a:rPr lang="en-AU" u="sng" dirty="0">
                <a:hlinkClick r:id="rId2"/>
              </a:rPr>
              <a:t>http://www.womenaustralia.info/leaders/biogs/WLE0032b.htm</a:t>
            </a:r>
            <a:endParaRPr lang="en-AU" u="sng" dirty="0"/>
          </a:p>
          <a:p>
            <a:r>
              <a:rPr lang="en-AU" dirty="0"/>
              <a:t>C.T. </a:t>
            </a:r>
            <a:r>
              <a:rPr lang="en-AU" dirty="0" err="1"/>
              <a:t>Stannage</a:t>
            </a:r>
            <a:r>
              <a:rPr lang="en-AU" dirty="0"/>
              <a:t>, </a:t>
            </a:r>
            <a:r>
              <a:rPr lang="en-AU" i="1" dirty="0"/>
              <a:t>the people of </a:t>
            </a:r>
            <a:r>
              <a:rPr lang="en-AU" i="1" dirty="0" err="1"/>
              <a:t>perth</a:t>
            </a:r>
            <a:r>
              <a:rPr lang="en-AU" i="1" dirty="0"/>
              <a:t> </a:t>
            </a:r>
            <a:r>
              <a:rPr lang="en-AU" dirty="0"/>
              <a:t>(</a:t>
            </a:r>
            <a:r>
              <a:rPr lang="en-AU" dirty="0" err="1"/>
              <a:t>perth</a:t>
            </a:r>
            <a:r>
              <a:rPr lang="en-AU" dirty="0"/>
              <a:t>: Perth city council, 1979).</a:t>
            </a:r>
          </a:p>
          <a:p>
            <a:r>
              <a:rPr lang="en-AU" dirty="0"/>
              <a:t>https://</a:t>
            </a:r>
            <a:r>
              <a:rPr lang="en-AU" dirty="0" err="1"/>
              <a:t>mccrindle.com.au</a:t>
            </a:r>
            <a:r>
              <a:rPr lang="en-AU" dirty="0"/>
              <a:t>/insights/</a:t>
            </a:r>
            <a:r>
              <a:rPr lang="en-AU" dirty="0" err="1"/>
              <a:t>blogarchive</a:t>
            </a:r>
            <a:r>
              <a:rPr lang="en-AU" dirty="0"/>
              <a:t>/church-attendance-in-</a:t>
            </a:r>
            <a:r>
              <a:rPr lang="en-AU" dirty="0" err="1"/>
              <a:t>australia</a:t>
            </a:r>
            <a:r>
              <a:rPr lang="en-AU" dirty="0"/>
              <a:t>-infographic/</a:t>
            </a:r>
          </a:p>
          <a:p>
            <a:r>
              <a:rPr lang="en-AU" dirty="0"/>
              <a:t>https://</a:t>
            </a:r>
            <a:r>
              <a:rPr lang="en-AU" dirty="0" err="1"/>
              <a:t>comparecamp.com</a:t>
            </a:r>
            <a:r>
              <a:rPr lang="en-AU" dirty="0"/>
              <a:t>/church-attendance-statistics/</a:t>
            </a:r>
          </a:p>
          <a:p>
            <a:endParaRPr lang="en-US" dirty="0"/>
          </a:p>
        </p:txBody>
      </p:sp>
    </p:spTree>
    <p:extLst>
      <p:ext uri="{BB962C8B-B14F-4D97-AF65-F5344CB8AC3E}">
        <p14:creationId xmlns:p14="http://schemas.microsoft.com/office/powerpoint/2010/main" val="102131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7E22-358E-9D4B-A882-6B7FB91CF8D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1396E345-965D-5D43-96EA-5FF6F0475DBA}"/>
              </a:ext>
            </a:extLst>
          </p:cNvPr>
          <p:cNvSpPr>
            <a:spLocks noGrp="1"/>
          </p:cNvSpPr>
          <p:nvPr>
            <p:ph sz="quarter" idx="13"/>
          </p:nvPr>
        </p:nvSpPr>
        <p:spPr>
          <a:xfrm>
            <a:off x="913774" y="2549236"/>
            <a:ext cx="10363826" cy="3622964"/>
          </a:xfrm>
        </p:spPr>
        <p:txBody>
          <a:bodyPr/>
          <a:lstStyle/>
          <a:p>
            <a:pPr marL="457200" lvl="0" indent="-457200">
              <a:buFont typeface="+mj-lt"/>
              <a:buAutoNum type="arabicPeriod"/>
            </a:pPr>
            <a:r>
              <a:rPr lang="en-AU" sz="2800" dirty="0"/>
              <a:t>Until which year, all Christian marriages (except Quakers) had to be solemnised in the Anglican church?</a:t>
            </a:r>
          </a:p>
          <a:p>
            <a:pPr marL="800100" lvl="1" indent="-342900">
              <a:buFont typeface="+mj-lt"/>
              <a:buAutoNum type="alphaLcParenR"/>
            </a:pPr>
            <a:r>
              <a:rPr lang="en-AU" sz="2800" dirty="0"/>
              <a:t>1816</a:t>
            </a:r>
          </a:p>
          <a:p>
            <a:pPr marL="800100" lvl="1" indent="-342900">
              <a:buFont typeface="+mj-lt"/>
              <a:buAutoNum type="alphaLcParenR"/>
            </a:pPr>
            <a:r>
              <a:rPr lang="en-AU" sz="2800" dirty="0"/>
              <a:t>1836</a:t>
            </a:r>
          </a:p>
          <a:p>
            <a:pPr marL="800100" lvl="1" indent="-342900">
              <a:buFont typeface="+mj-lt"/>
              <a:buAutoNum type="alphaLcParenR"/>
            </a:pPr>
            <a:r>
              <a:rPr lang="en-AU" sz="2800" dirty="0"/>
              <a:t>1876</a:t>
            </a:r>
          </a:p>
          <a:p>
            <a:endParaRPr lang="en-US" dirty="0"/>
          </a:p>
        </p:txBody>
      </p:sp>
    </p:spTree>
    <p:extLst>
      <p:ext uri="{BB962C8B-B14F-4D97-AF65-F5344CB8AC3E}">
        <p14:creationId xmlns:p14="http://schemas.microsoft.com/office/powerpoint/2010/main" val="15408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5273-AAEC-0D42-8847-16DA2C2282E1}"/>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D6844E3D-A310-6542-AC40-125AD3DA722D}"/>
              </a:ext>
            </a:extLst>
          </p:cNvPr>
          <p:cNvSpPr>
            <a:spLocks noGrp="1"/>
          </p:cNvSpPr>
          <p:nvPr>
            <p:ph sz="quarter" idx="13"/>
          </p:nvPr>
        </p:nvSpPr>
        <p:spPr/>
        <p:txBody>
          <a:bodyPr>
            <a:normAutofit/>
          </a:bodyPr>
          <a:lstStyle/>
          <a:p>
            <a:pPr lvl="0"/>
            <a:r>
              <a:rPr lang="en-AU" sz="3200" dirty="0"/>
              <a:t>Which Australian colony was founded by Religious dissenters?</a:t>
            </a:r>
          </a:p>
          <a:p>
            <a:pPr marL="971550" lvl="1" indent="-514350">
              <a:buFont typeface="+mj-lt"/>
              <a:buAutoNum type="alphaLcParenR"/>
            </a:pPr>
            <a:r>
              <a:rPr lang="en-AU" sz="3200" dirty="0"/>
              <a:t>Western Australia</a:t>
            </a:r>
          </a:p>
          <a:p>
            <a:pPr marL="971550" lvl="1" indent="-514350">
              <a:buFont typeface="+mj-lt"/>
              <a:buAutoNum type="alphaLcParenR"/>
            </a:pPr>
            <a:r>
              <a:rPr lang="en-AU" sz="3200" dirty="0"/>
              <a:t>Victoria</a:t>
            </a:r>
          </a:p>
          <a:p>
            <a:pPr marL="971550" lvl="1" indent="-514350">
              <a:buFont typeface="+mj-lt"/>
              <a:buAutoNum type="alphaLcParenR"/>
            </a:pPr>
            <a:r>
              <a:rPr lang="en-AU" sz="3200" dirty="0"/>
              <a:t>South Australia</a:t>
            </a:r>
          </a:p>
          <a:p>
            <a:r>
              <a:rPr lang="en-AU" dirty="0"/>
              <a:t> </a:t>
            </a:r>
          </a:p>
          <a:p>
            <a:endParaRPr lang="en-US" dirty="0"/>
          </a:p>
        </p:txBody>
      </p:sp>
    </p:spTree>
    <p:extLst>
      <p:ext uri="{BB962C8B-B14F-4D97-AF65-F5344CB8AC3E}">
        <p14:creationId xmlns:p14="http://schemas.microsoft.com/office/powerpoint/2010/main" val="225257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ADCB-308A-3D42-80BF-9B68D8C8CD74}"/>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B9A10044-3802-A74C-8AAA-8367DE8E196A}"/>
              </a:ext>
            </a:extLst>
          </p:cNvPr>
          <p:cNvSpPr>
            <a:spLocks noGrp="1"/>
          </p:cNvSpPr>
          <p:nvPr>
            <p:ph sz="quarter" idx="13"/>
          </p:nvPr>
        </p:nvSpPr>
        <p:spPr/>
        <p:txBody>
          <a:bodyPr>
            <a:normAutofit/>
          </a:bodyPr>
          <a:lstStyle/>
          <a:p>
            <a:pPr lvl="0"/>
            <a:r>
              <a:rPr lang="en-AU" sz="3200" dirty="0"/>
              <a:t>The first church in Swan River Colony (Perth) was known as:</a:t>
            </a:r>
          </a:p>
          <a:p>
            <a:pPr marL="971550" lvl="1" indent="-514350">
              <a:buFont typeface="+mj-lt"/>
              <a:buAutoNum type="alphaLcParenR"/>
            </a:pPr>
            <a:r>
              <a:rPr lang="en-AU" sz="3200" dirty="0"/>
              <a:t>St George’s church</a:t>
            </a:r>
          </a:p>
          <a:p>
            <a:pPr marL="971550" lvl="1" indent="-514350">
              <a:buFont typeface="+mj-lt"/>
              <a:buAutoNum type="alphaLcParenR"/>
            </a:pPr>
            <a:r>
              <a:rPr lang="en-AU" sz="3200" dirty="0"/>
              <a:t>The Rush Church</a:t>
            </a:r>
          </a:p>
          <a:p>
            <a:pPr marL="971550" lvl="1" indent="-514350">
              <a:buFont typeface="+mj-lt"/>
              <a:buAutoNum type="alphaLcParenR"/>
            </a:pPr>
            <a:r>
              <a:rPr lang="en-AU" sz="3200" dirty="0"/>
              <a:t>The Magistrate’s Court.</a:t>
            </a:r>
          </a:p>
          <a:p>
            <a:endParaRPr lang="en-US" dirty="0"/>
          </a:p>
        </p:txBody>
      </p:sp>
    </p:spTree>
    <p:extLst>
      <p:ext uri="{BB962C8B-B14F-4D97-AF65-F5344CB8AC3E}">
        <p14:creationId xmlns:p14="http://schemas.microsoft.com/office/powerpoint/2010/main" val="43498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FC8D-92A4-2545-BB90-55DF506DDA9C}"/>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EC6FE35A-B378-E842-A5C1-2305C4461D97}"/>
              </a:ext>
            </a:extLst>
          </p:cNvPr>
          <p:cNvSpPr>
            <a:spLocks noGrp="1"/>
          </p:cNvSpPr>
          <p:nvPr>
            <p:ph sz="quarter" idx="13"/>
          </p:nvPr>
        </p:nvSpPr>
        <p:spPr>
          <a:xfrm>
            <a:off x="913774" y="1583141"/>
            <a:ext cx="10363826" cy="4526714"/>
          </a:xfrm>
        </p:spPr>
        <p:txBody>
          <a:bodyPr>
            <a:normAutofit fontScale="77500" lnSpcReduction="20000"/>
          </a:bodyPr>
          <a:lstStyle/>
          <a:p>
            <a:pPr lvl="0">
              <a:lnSpc>
                <a:spcPct val="160000"/>
              </a:lnSpc>
            </a:pPr>
            <a:r>
              <a:rPr lang="en-AU" sz="3200" dirty="0"/>
              <a:t>To what did preacher James </a:t>
            </a:r>
            <a:r>
              <a:rPr lang="en-AU" sz="3200" dirty="0" err="1"/>
              <a:t>Jefferis</a:t>
            </a:r>
            <a:r>
              <a:rPr lang="en-AU" sz="3200" dirty="0"/>
              <a:t> refer as being ‘high treason against God and man’?</a:t>
            </a:r>
          </a:p>
          <a:p>
            <a:pPr marL="971550" lvl="1" indent="-514350">
              <a:lnSpc>
                <a:spcPct val="160000"/>
              </a:lnSpc>
              <a:buFont typeface="+mj-lt"/>
              <a:buAutoNum type="alphaLcParenR"/>
            </a:pPr>
            <a:r>
              <a:rPr lang="en-AU" sz="3200" dirty="0"/>
              <a:t>The Immigration Restriction Act (the White Australia policy) of 1901.</a:t>
            </a:r>
          </a:p>
          <a:p>
            <a:pPr marL="971550" lvl="1" indent="-514350">
              <a:lnSpc>
                <a:spcPct val="160000"/>
              </a:lnSpc>
              <a:buFont typeface="+mj-lt"/>
              <a:buAutoNum type="alphaLcParenR"/>
            </a:pPr>
            <a:r>
              <a:rPr lang="en-AU" sz="3200" dirty="0"/>
              <a:t>The Churches Acts of 1836-37 that granted significant government aid to non-Anglican churches?</a:t>
            </a:r>
          </a:p>
          <a:p>
            <a:pPr marL="971550" lvl="1" indent="-514350">
              <a:lnSpc>
                <a:spcPct val="160000"/>
              </a:lnSpc>
              <a:buFont typeface="+mj-lt"/>
              <a:buAutoNum type="alphaLcParenR"/>
            </a:pPr>
            <a:r>
              <a:rPr lang="en-AU" sz="3200" dirty="0"/>
              <a:t>The 1861 NSW Supreme Court ruling that Anglican church did not have precedence over other Christian churches?</a:t>
            </a:r>
          </a:p>
          <a:p>
            <a:endParaRPr lang="en-US" dirty="0"/>
          </a:p>
        </p:txBody>
      </p:sp>
    </p:spTree>
    <p:extLst>
      <p:ext uri="{BB962C8B-B14F-4D97-AF65-F5344CB8AC3E}">
        <p14:creationId xmlns:p14="http://schemas.microsoft.com/office/powerpoint/2010/main" val="96830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995A-06C1-F745-AD29-6E41242A9DEC}"/>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8EB6BA56-0022-6645-B132-0551FB7A544B}"/>
              </a:ext>
            </a:extLst>
          </p:cNvPr>
          <p:cNvSpPr>
            <a:spLocks noGrp="1"/>
          </p:cNvSpPr>
          <p:nvPr>
            <p:ph sz="quarter" idx="13"/>
          </p:nvPr>
        </p:nvSpPr>
        <p:spPr/>
        <p:txBody>
          <a:bodyPr>
            <a:normAutofit/>
          </a:bodyPr>
          <a:lstStyle/>
          <a:p>
            <a:r>
              <a:rPr lang="en-AU" sz="3200" dirty="0"/>
              <a:t>On which memorial in Western Australia will you find the words, </a:t>
            </a:r>
          </a:p>
          <a:p>
            <a:pPr marL="1371600" lvl="3" indent="0">
              <a:buNone/>
            </a:pPr>
            <a:r>
              <a:rPr lang="en-AU" sz="2600" dirty="0"/>
              <a:t>“</a:t>
            </a:r>
            <a:r>
              <a:rPr lang="en-AU" sz="3200" dirty="0"/>
              <a:t>Greater love hath no man?”</a:t>
            </a:r>
          </a:p>
          <a:p>
            <a:endParaRPr lang="en-US" sz="3200" dirty="0"/>
          </a:p>
        </p:txBody>
      </p:sp>
    </p:spTree>
    <p:extLst>
      <p:ext uri="{BB962C8B-B14F-4D97-AF65-F5344CB8AC3E}">
        <p14:creationId xmlns:p14="http://schemas.microsoft.com/office/powerpoint/2010/main" val="290261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1B26-03AB-4041-A42C-795E714B1719}"/>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2DA6F2D0-CC4D-E247-A329-4E2AAF7EBCDD}"/>
              </a:ext>
            </a:extLst>
          </p:cNvPr>
          <p:cNvSpPr>
            <a:spLocks noGrp="1"/>
          </p:cNvSpPr>
          <p:nvPr>
            <p:ph sz="quarter" idx="13"/>
          </p:nvPr>
        </p:nvSpPr>
        <p:spPr/>
        <p:txBody>
          <a:bodyPr>
            <a:normAutofit/>
          </a:bodyPr>
          <a:lstStyle/>
          <a:p>
            <a:pPr lvl="0"/>
            <a:r>
              <a:rPr lang="en-AU" sz="3200" dirty="0"/>
              <a:t>The Uniting Church in Australia was formed IN WHICH YEAR?:</a:t>
            </a:r>
          </a:p>
          <a:p>
            <a:pPr marL="971550" lvl="1" indent="-514350">
              <a:buFont typeface="+mj-lt"/>
              <a:buAutoNum type="alphaLcParenR"/>
            </a:pPr>
            <a:r>
              <a:rPr lang="en-AU" sz="3200" dirty="0"/>
              <a:t>1956</a:t>
            </a:r>
          </a:p>
          <a:p>
            <a:pPr marL="971550" lvl="1" indent="-514350">
              <a:buFont typeface="+mj-lt"/>
              <a:buAutoNum type="alphaLcParenR"/>
            </a:pPr>
            <a:r>
              <a:rPr lang="en-AU" sz="3200" dirty="0"/>
              <a:t>1967</a:t>
            </a:r>
          </a:p>
          <a:p>
            <a:pPr marL="971550" lvl="1" indent="-514350">
              <a:buFont typeface="+mj-lt"/>
              <a:buAutoNum type="alphaLcParenR"/>
            </a:pPr>
            <a:r>
              <a:rPr lang="en-AU" sz="3200" dirty="0"/>
              <a:t>1977</a:t>
            </a:r>
          </a:p>
          <a:p>
            <a:endParaRPr lang="en-AU" sz="3200" dirty="0"/>
          </a:p>
          <a:p>
            <a:endParaRPr lang="en-US" dirty="0"/>
          </a:p>
        </p:txBody>
      </p:sp>
    </p:spTree>
    <p:extLst>
      <p:ext uri="{BB962C8B-B14F-4D97-AF65-F5344CB8AC3E}">
        <p14:creationId xmlns:p14="http://schemas.microsoft.com/office/powerpoint/2010/main" val="304971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154B-2D4E-D547-9471-6EB7DDB08E48}"/>
              </a:ext>
            </a:extLst>
          </p:cNvPr>
          <p:cNvSpPr>
            <a:spLocks noGrp="1"/>
          </p:cNvSpPr>
          <p:nvPr>
            <p:ph type="title"/>
          </p:nvPr>
        </p:nvSpPr>
        <p:spPr/>
        <p:txBody>
          <a:bodyPr/>
          <a:lstStyle/>
          <a:p>
            <a:r>
              <a:rPr lang="en-US" cap="none" dirty="0">
                <a:ln w="0"/>
                <a:effectLst>
                  <a:outerShdw blurRad="38100" dist="19050" dir="2700000" algn="tl" rotWithShape="0">
                    <a:schemeClr val="dk1">
                      <a:alpha val="40000"/>
                    </a:schemeClr>
                  </a:outerShdw>
                </a:effectLst>
              </a:rPr>
              <a:t>THE CHURCH IN AUSTRALIA</a:t>
            </a:r>
          </a:p>
        </p:txBody>
      </p:sp>
      <p:sp>
        <p:nvSpPr>
          <p:cNvPr id="3" name="Content Placeholder 2">
            <a:extLst>
              <a:ext uri="{FF2B5EF4-FFF2-40B4-BE49-F238E27FC236}">
                <a16:creationId xmlns:a16="http://schemas.microsoft.com/office/drawing/2014/main" id="{47050A90-0873-5745-B5C5-6E508FE33588}"/>
              </a:ext>
            </a:extLst>
          </p:cNvPr>
          <p:cNvSpPr>
            <a:spLocks noGrp="1"/>
          </p:cNvSpPr>
          <p:nvPr>
            <p:ph sz="quarter" idx="13"/>
          </p:nvPr>
        </p:nvSpPr>
        <p:spPr>
          <a:xfrm>
            <a:off x="913774" y="2367092"/>
            <a:ext cx="6900190" cy="4075272"/>
          </a:xfrm>
        </p:spPr>
        <p:txBody>
          <a:bodyPr>
            <a:normAutofit/>
          </a:bodyPr>
          <a:lstStyle/>
          <a:p>
            <a:r>
              <a:rPr lang="en-US" sz="3200" dirty="0"/>
              <a:t>PARADOXES</a:t>
            </a:r>
          </a:p>
          <a:p>
            <a:pPr lvl="1"/>
            <a:r>
              <a:rPr lang="en-US" sz="3000" dirty="0"/>
              <a:t>Are we a ‘secular’ country?</a:t>
            </a:r>
          </a:p>
          <a:p>
            <a:pPr lvl="1"/>
            <a:r>
              <a:rPr lang="en-US" sz="3000" dirty="0"/>
              <a:t>Sectarianism in politics.</a:t>
            </a:r>
          </a:p>
          <a:p>
            <a:pPr lvl="1"/>
            <a:r>
              <a:rPr lang="en-US" sz="3000" dirty="0"/>
              <a:t>“</a:t>
            </a:r>
            <a:r>
              <a:rPr lang="en-AU" dirty="0"/>
              <a:t>“the role of belief (or non-belief) are still considered to be an important factor for voters who seek to understand a prime minister’s character and actions.” (John Warhurst)</a:t>
            </a:r>
          </a:p>
          <a:p>
            <a:pPr lvl="1"/>
            <a:endParaRPr lang="en-US" sz="3000" dirty="0"/>
          </a:p>
        </p:txBody>
      </p:sp>
      <p:pic>
        <p:nvPicPr>
          <p:cNvPr id="5" name="Picture 4">
            <a:extLst>
              <a:ext uri="{FF2B5EF4-FFF2-40B4-BE49-F238E27FC236}">
                <a16:creationId xmlns:a16="http://schemas.microsoft.com/office/drawing/2014/main" id="{F4A9919C-286E-4149-BD92-33DB31E28CF1}"/>
              </a:ext>
            </a:extLst>
          </p:cNvPr>
          <p:cNvPicPr>
            <a:picLocks noChangeAspect="1"/>
          </p:cNvPicPr>
          <p:nvPr/>
        </p:nvPicPr>
        <p:blipFill>
          <a:blip r:embed="rId2"/>
          <a:stretch>
            <a:fillRect/>
          </a:stretch>
        </p:blipFill>
        <p:spPr>
          <a:xfrm>
            <a:off x="8806873" y="2600613"/>
            <a:ext cx="2336800" cy="3568700"/>
          </a:xfrm>
          <a:prstGeom prst="rect">
            <a:avLst/>
          </a:prstGeom>
        </p:spPr>
      </p:pic>
    </p:spTree>
    <p:extLst>
      <p:ext uri="{BB962C8B-B14F-4D97-AF65-F5344CB8AC3E}">
        <p14:creationId xmlns:p14="http://schemas.microsoft.com/office/powerpoint/2010/main" val="95432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DA64-98A9-0541-A5F2-0DA5C9BAD87D}"/>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861520A1-A273-CE4E-A0B6-BAA4BE01A507}"/>
              </a:ext>
            </a:extLst>
          </p:cNvPr>
          <p:cNvSpPr>
            <a:spLocks noGrp="1"/>
          </p:cNvSpPr>
          <p:nvPr>
            <p:ph sz="quarter" idx="13"/>
          </p:nvPr>
        </p:nvSpPr>
        <p:spPr/>
        <p:txBody>
          <a:bodyPr>
            <a:normAutofit/>
          </a:bodyPr>
          <a:lstStyle/>
          <a:p>
            <a:pPr>
              <a:lnSpc>
                <a:spcPct val="150000"/>
              </a:lnSpc>
            </a:pPr>
            <a:r>
              <a:rPr lang="en-US" sz="3200" dirty="0"/>
              <a:t>CHURCH AND STATE</a:t>
            </a:r>
          </a:p>
          <a:p>
            <a:pPr>
              <a:lnSpc>
                <a:spcPct val="150000"/>
              </a:lnSpc>
            </a:pPr>
            <a:r>
              <a:rPr lang="en-US" sz="3200" dirty="0"/>
              <a:t>SOCIAL IMPACTS</a:t>
            </a:r>
          </a:p>
          <a:p>
            <a:pPr>
              <a:lnSpc>
                <a:spcPct val="150000"/>
              </a:lnSpc>
            </a:pPr>
            <a:r>
              <a:rPr lang="en-US" sz="3200" dirty="0"/>
              <a:t>PERSONAL BELIEF</a:t>
            </a:r>
          </a:p>
        </p:txBody>
      </p:sp>
    </p:spTree>
    <p:extLst>
      <p:ext uri="{BB962C8B-B14F-4D97-AF65-F5344CB8AC3E}">
        <p14:creationId xmlns:p14="http://schemas.microsoft.com/office/powerpoint/2010/main" val="832192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1016</Words>
  <Application>Microsoft Macintosh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 very brief history of the church in Australia</vt:lpstr>
      <vt:lpstr>Quiz</vt:lpstr>
      <vt:lpstr>Question 2</vt:lpstr>
      <vt:lpstr>QUESTION 3</vt:lpstr>
      <vt:lpstr>QUESTION 4</vt:lpstr>
      <vt:lpstr>QUESTION 5</vt:lpstr>
      <vt:lpstr>QUESTION 6</vt:lpstr>
      <vt:lpstr>THE CHURCH IN AUSTRALIA</vt:lpstr>
      <vt:lpstr>TOPICS</vt:lpstr>
      <vt:lpstr>Church and State</vt:lpstr>
      <vt:lpstr>Social impacts</vt:lpstr>
      <vt:lpstr>Women in church leadership</vt:lpstr>
      <vt:lpstr>Changes in Church Populations</vt:lpstr>
      <vt:lpstr>EVENTS</vt:lpstr>
      <vt:lpstr>Impacts of 1959 Billy Graham Crusade</vt:lpstr>
      <vt:lpstr>PowerPoint Presentation</vt:lpstr>
      <vt:lpstr>Where are we now?</vt:lpstr>
      <vt:lpstr>2013 survey – why people don’t go to church</vt:lpstr>
      <vt:lpstr>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very brief history of the church in australia</dc:title>
  <dc:creator>Bobbie Oliver</dc:creator>
  <cp:lastModifiedBy>Bobbie Oliver</cp:lastModifiedBy>
  <cp:revision>28</cp:revision>
  <cp:lastPrinted>2021-02-24T09:24:05Z</cp:lastPrinted>
  <dcterms:created xsi:type="dcterms:W3CDTF">2021-02-23T02:57:01Z</dcterms:created>
  <dcterms:modified xsi:type="dcterms:W3CDTF">2021-02-27T06:34:21Z</dcterms:modified>
</cp:coreProperties>
</file>